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85" r:id="rId2"/>
    <p:sldId id="256" r:id="rId3"/>
    <p:sldId id="259" r:id="rId4"/>
    <p:sldId id="257" r:id="rId5"/>
    <p:sldId id="258" r:id="rId6"/>
    <p:sldId id="261" r:id="rId7"/>
    <p:sldId id="288" r:id="rId8"/>
    <p:sldId id="323" r:id="rId9"/>
    <p:sldId id="327" r:id="rId10"/>
    <p:sldId id="374" r:id="rId11"/>
    <p:sldId id="260" r:id="rId12"/>
    <p:sldId id="262" r:id="rId13"/>
    <p:sldId id="263" r:id="rId14"/>
    <p:sldId id="264" r:id="rId15"/>
    <p:sldId id="265" r:id="rId16"/>
    <p:sldId id="324" r:id="rId17"/>
    <p:sldId id="330" r:id="rId18"/>
    <p:sldId id="266" r:id="rId19"/>
    <p:sldId id="331" r:id="rId20"/>
    <p:sldId id="325" r:id="rId21"/>
    <p:sldId id="334" r:id="rId22"/>
    <p:sldId id="333" r:id="rId23"/>
    <p:sldId id="335" r:id="rId24"/>
    <p:sldId id="336" r:id="rId25"/>
    <p:sldId id="368" r:id="rId26"/>
    <p:sldId id="371" r:id="rId27"/>
    <p:sldId id="326" r:id="rId28"/>
    <p:sldId id="373" r:id="rId29"/>
    <p:sldId id="328" r:id="rId30"/>
    <p:sldId id="367" r:id="rId31"/>
    <p:sldId id="329" r:id="rId32"/>
    <p:sldId id="338" r:id="rId33"/>
    <p:sldId id="337" r:id="rId34"/>
    <p:sldId id="339" r:id="rId35"/>
    <p:sldId id="342" r:id="rId36"/>
    <p:sldId id="270" r:id="rId37"/>
    <p:sldId id="340" r:id="rId38"/>
    <p:sldId id="341" r:id="rId39"/>
    <p:sldId id="276" r:id="rId40"/>
    <p:sldId id="370" r:id="rId41"/>
    <p:sldId id="343" r:id="rId42"/>
    <p:sldId id="345" r:id="rId43"/>
    <p:sldId id="344" r:id="rId44"/>
    <p:sldId id="350" r:id="rId45"/>
    <p:sldId id="346" r:id="rId46"/>
    <p:sldId id="272" r:id="rId47"/>
    <p:sldId id="349" r:id="rId48"/>
    <p:sldId id="319" r:id="rId49"/>
    <p:sldId id="369" r:id="rId50"/>
    <p:sldId id="351" r:id="rId51"/>
    <p:sldId id="273" r:id="rId52"/>
    <p:sldId id="352" r:id="rId53"/>
    <p:sldId id="355" r:id="rId54"/>
    <p:sldId id="354" r:id="rId55"/>
    <p:sldId id="267" r:id="rId56"/>
    <p:sldId id="353" r:id="rId57"/>
    <p:sldId id="271" r:id="rId58"/>
    <p:sldId id="356" r:id="rId59"/>
    <p:sldId id="363" r:id="rId60"/>
    <p:sldId id="274" r:id="rId61"/>
    <p:sldId id="359" r:id="rId62"/>
    <p:sldId id="360" r:id="rId63"/>
    <p:sldId id="361" r:id="rId64"/>
    <p:sldId id="362" r:id="rId65"/>
    <p:sldId id="372" r:id="rId66"/>
    <p:sldId id="275" r:id="rId67"/>
    <p:sldId id="283" r:id="rId68"/>
    <p:sldId id="364" r:id="rId69"/>
    <p:sldId id="365" r:id="rId70"/>
    <p:sldId id="366" r:id="rId71"/>
    <p:sldId id="358" r:id="rId72"/>
    <p:sldId id="279" r:id="rId73"/>
    <p:sldId id="277" r:id="rId74"/>
    <p:sldId id="281" r:id="rId75"/>
    <p:sldId id="278" r:id="rId76"/>
    <p:sldId id="280" r:id="rId77"/>
    <p:sldId id="282" r:id="rId78"/>
    <p:sldId id="284" r:id="rId79"/>
    <p:sldId id="357" r:id="rId80"/>
    <p:sldId id="320" r:id="rId81"/>
    <p:sldId id="318" r:id="rId8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636" autoAdjust="0"/>
    <p:restoredTop sz="94660"/>
  </p:normalViewPr>
  <p:slideViewPr>
    <p:cSldViewPr>
      <p:cViewPr varScale="1">
        <p:scale>
          <a:sx n="122" d="100"/>
          <a:sy n="122" d="100"/>
        </p:scale>
        <p:origin x="-123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 name="Footer Placeholder 1"/>
          <p:cNvSpPr>
            <a:spLocks noGrp="1"/>
          </p:cNvSpPr>
          <p:nvPr>
            <p:ph type="ftr" sz="quarter" idx="11"/>
          </p:nvPr>
        </p:nvSpPr>
        <p:spPr>
          <a:xfrm>
            <a:off x="323528" y="6237312"/>
            <a:ext cx="2448272" cy="432941"/>
          </a:xfrm>
          <a:prstGeom prst="rect">
            <a:avLst/>
          </a:prstGeom>
        </p:spPr>
        <p:txBody>
          <a:bodyPr/>
          <a:lstStyle>
            <a:lvl1pPr algn="l">
              <a:defRPr sz="1000">
                <a:solidFill>
                  <a:schemeClr val="bg1"/>
                </a:solidFill>
                <a:latin typeface="Verdana" pitchFamily="34" charset="0"/>
                <a:ea typeface="Verdana" pitchFamily="34" charset="0"/>
                <a:cs typeface="Verdana" pitchFamily="34" charset="0"/>
              </a:defRPr>
            </a:lvl1pPr>
          </a:lstStyle>
          <a:p>
            <a:r>
              <a:rPr lang="nl-NL" dirty="0" smtClean="0"/>
              <a:t>Nijmegen – Jicin 1967-2017</a:t>
            </a:r>
            <a:br>
              <a:rPr lang="nl-NL" dirty="0" smtClean="0"/>
            </a:br>
            <a:r>
              <a:rPr lang="nl-NL" dirty="0" smtClean="0"/>
              <a:t>Version 1.0 170127</a:t>
            </a:r>
            <a:endParaRPr lang="nl-NL" dirty="0"/>
          </a:p>
        </p:txBody>
      </p:sp>
      <p:sp>
        <p:nvSpPr>
          <p:cNvPr id="15" name="Slide Number Placeholder 14"/>
          <p:cNvSpPr>
            <a:spLocks noGrp="1"/>
          </p:cNvSpPr>
          <p:nvPr>
            <p:ph type="sldNum" sz="quarter" idx="12"/>
          </p:nvPr>
        </p:nvSpPr>
        <p:spPr>
          <a:xfrm>
            <a:off x="8229600" y="6473952"/>
            <a:ext cx="758952" cy="246888"/>
          </a:xfrm>
        </p:spPr>
        <p:txBody>
          <a:bodyPr/>
          <a:lstStyle/>
          <a:p>
            <a:fld id="{A4A29FC2-F043-4172-A1C6-65B6493A7740}" type="slidenum">
              <a:rPr lang="nl-NL" smtClean="0"/>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5" name="Footer Placeholder 4"/>
          <p:cNvSpPr>
            <a:spLocks noGrp="1"/>
          </p:cNvSpPr>
          <p:nvPr>
            <p:ph type="ftr" sz="quarter" idx="11"/>
          </p:nvPr>
        </p:nvSpPr>
        <p:spPr>
          <a:xfrm>
            <a:off x="323528" y="6381328"/>
            <a:ext cx="3352800" cy="288925"/>
          </a:xfrm>
          <a:prstGeom prst="rect">
            <a:avLst/>
          </a:prstGeom>
        </p:spPr>
        <p:txBody>
          <a:bodyPr/>
          <a:lstStyle/>
          <a:p>
            <a:endParaRPr lang="nl-NL"/>
          </a:p>
        </p:txBody>
      </p:sp>
      <p:sp>
        <p:nvSpPr>
          <p:cNvPr id="6" name="Slide Number Placeholder 5"/>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5" name="Footer Placeholder 4"/>
          <p:cNvSpPr>
            <a:spLocks noGrp="1"/>
          </p:cNvSpPr>
          <p:nvPr>
            <p:ph type="ftr" sz="quarter" idx="11"/>
          </p:nvPr>
        </p:nvSpPr>
        <p:spPr>
          <a:xfrm>
            <a:off x="323528" y="6381328"/>
            <a:ext cx="3352800" cy="288925"/>
          </a:xfrm>
          <a:prstGeom prst="rect">
            <a:avLst/>
          </a:prstGeom>
        </p:spPr>
        <p:txBody>
          <a:bodyPr/>
          <a:lstStyle/>
          <a:p>
            <a:endParaRPr lang="nl-NL"/>
          </a:p>
        </p:txBody>
      </p:sp>
      <p:sp>
        <p:nvSpPr>
          <p:cNvPr id="6" name="Slide Number Placeholder 5"/>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4" name="Footer Placeholder 3"/>
          <p:cNvSpPr>
            <a:spLocks noGrp="1"/>
          </p:cNvSpPr>
          <p:nvPr>
            <p:ph type="ftr" sz="quarter" idx="11"/>
          </p:nvPr>
        </p:nvSpPr>
        <p:spPr>
          <a:xfrm>
            <a:off x="323528" y="6381328"/>
            <a:ext cx="3352800" cy="288925"/>
          </a:xfrm>
          <a:prstGeom prst="rect">
            <a:avLst/>
          </a:prstGeom>
        </p:spPr>
        <p:txBody>
          <a:bodyPr/>
          <a:lstStyle/>
          <a:p>
            <a:endParaRPr lang="nl-NL"/>
          </a:p>
        </p:txBody>
      </p:sp>
      <p:sp>
        <p:nvSpPr>
          <p:cNvPr id="5" name="Slide Number Placeholder 4"/>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19" name="Footer Placeholder 18"/>
          <p:cNvSpPr>
            <a:spLocks noGrp="1"/>
          </p:cNvSpPr>
          <p:nvPr>
            <p:ph type="ftr" sz="quarter" idx="11"/>
          </p:nvPr>
        </p:nvSpPr>
        <p:spPr>
          <a:xfrm>
            <a:off x="3581400" y="76200"/>
            <a:ext cx="2895600" cy="288925"/>
          </a:xfrm>
          <a:prstGeom prst="rect">
            <a:avLst/>
          </a:prstGeom>
        </p:spPr>
        <p:txBody>
          <a:bodyPr/>
          <a:lstStyle/>
          <a:p>
            <a:endParaRPr lang="nl-NL"/>
          </a:p>
        </p:txBody>
      </p:sp>
      <p:sp>
        <p:nvSpPr>
          <p:cNvPr id="16" name="Slide Number Placeholder 15"/>
          <p:cNvSpPr>
            <a:spLocks noGrp="1"/>
          </p:cNvSpPr>
          <p:nvPr>
            <p:ph type="sldNum" sz="quarter" idx="12"/>
          </p:nvPr>
        </p:nvSpPr>
        <p:spPr>
          <a:xfrm>
            <a:off x="8229600" y="6473952"/>
            <a:ext cx="758952" cy="246888"/>
          </a:xfrm>
        </p:spPr>
        <p:txBody>
          <a:bodyPr/>
          <a:lstStyle/>
          <a:p>
            <a:fld id="{A4A29FC2-F043-4172-A1C6-65B6493A7740}" type="slidenum">
              <a:rPr lang="nl-NL" smtClean="0"/>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11" name="Footer Placeholder 10"/>
          <p:cNvSpPr>
            <a:spLocks noGrp="1"/>
          </p:cNvSpPr>
          <p:nvPr>
            <p:ph type="ftr" sz="quarter" idx="11"/>
          </p:nvPr>
        </p:nvSpPr>
        <p:spPr>
          <a:xfrm>
            <a:off x="323528" y="6381328"/>
            <a:ext cx="3352800" cy="288925"/>
          </a:xfrm>
          <a:prstGeom prst="rect">
            <a:avLst/>
          </a:prstGeom>
        </p:spPr>
        <p:txBody>
          <a:bodyPr/>
          <a:lstStyle/>
          <a:p>
            <a:endParaRPr lang="nl-NL"/>
          </a:p>
        </p:txBody>
      </p:sp>
      <p:sp>
        <p:nvSpPr>
          <p:cNvPr id="16" name="Slide Number Placeholder 15"/>
          <p:cNvSpPr>
            <a:spLocks noGrp="1"/>
          </p:cNvSpPr>
          <p:nvPr>
            <p:ph type="sldNum" sz="quarter" idx="12"/>
          </p:nvPr>
        </p:nvSpPr>
        <p:spPr/>
        <p:txBody>
          <a:bodyPr/>
          <a:lstStyle/>
          <a:p>
            <a:fld id="{A4A29FC2-F043-4172-A1C6-65B6493A7740}" type="slidenum">
              <a:rPr lang="nl-NL" smtClean="0"/>
              <a:pPr/>
              <a:t>‹#›</a:t>
            </a:fld>
            <a:endParaRPr lang="nl-NL"/>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10" name="Footer Placeholder 9"/>
          <p:cNvSpPr>
            <a:spLocks noGrp="1"/>
          </p:cNvSpPr>
          <p:nvPr>
            <p:ph type="ftr" sz="quarter" idx="11"/>
          </p:nvPr>
        </p:nvSpPr>
        <p:spPr>
          <a:xfrm>
            <a:off x="323528" y="6381328"/>
            <a:ext cx="3352800" cy="288925"/>
          </a:xfrm>
          <a:prstGeom prst="rect">
            <a:avLst/>
          </a:prstGeom>
        </p:spPr>
        <p:txBody>
          <a:bodyPr/>
          <a:lstStyle/>
          <a:p>
            <a:endParaRPr lang="nl-NL"/>
          </a:p>
        </p:txBody>
      </p:sp>
      <p:sp>
        <p:nvSpPr>
          <p:cNvPr id="31" name="Slide Number Placeholder 30"/>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6" name="Footer Placeholder 5"/>
          <p:cNvSpPr>
            <a:spLocks noGrp="1"/>
          </p:cNvSpPr>
          <p:nvPr>
            <p:ph type="ftr" sz="quarter" idx="11"/>
          </p:nvPr>
        </p:nvSpPr>
        <p:spPr>
          <a:xfrm>
            <a:off x="323528" y="6381328"/>
            <a:ext cx="3352800" cy="288925"/>
          </a:xfrm>
          <a:prstGeom prst="rect">
            <a:avLst/>
          </a:prstGeom>
        </p:spPr>
        <p:txBody>
          <a:bodyPr/>
          <a:lstStyle/>
          <a:p>
            <a:endParaRPr lang="nl-NL"/>
          </a:p>
        </p:txBody>
      </p:sp>
      <p:sp>
        <p:nvSpPr>
          <p:cNvPr id="7" name="Slide Number Placeholder 6"/>
          <p:cNvSpPr>
            <a:spLocks noGrp="1"/>
          </p:cNvSpPr>
          <p:nvPr>
            <p:ph type="sldNum" sz="quarter" idx="12"/>
          </p:nvPr>
        </p:nvSpPr>
        <p:spPr>
          <a:xfrm>
            <a:off x="8229600" y="6477000"/>
            <a:ext cx="762000" cy="246888"/>
          </a:xfrm>
        </p:spPr>
        <p:txBody>
          <a:bodyPr/>
          <a:lstStyle/>
          <a:p>
            <a:fld id="{A4A29FC2-F043-4172-A1C6-65B6493A7740}" type="slidenum">
              <a:rPr lang="nl-NL" smtClean="0"/>
              <a:pPr/>
              <a:t>‹#›</a:t>
            </a:fld>
            <a:endParaRPr lang="nl-NL"/>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21" name="Footer Placeholder 20"/>
          <p:cNvSpPr>
            <a:spLocks noGrp="1"/>
          </p:cNvSpPr>
          <p:nvPr>
            <p:ph type="ftr" sz="quarter" idx="11"/>
          </p:nvPr>
        </p:nvSpPr>
        <p:spPr>
          <a:xfrm>
            <a:off x="323528" y="6381328"/>
            <a:ext cx="3352800" cy="288925"/>
          </a:xfrm>
          <a:prstGeom prst="rect">
            <a:avLst/>
          </a:prstGeom>
        </p:spPr>
        <p:txBody>
          <a:bodyPr/>
          <a:lstStyle/>
          <a:p>
            <a:endParaRPr lang="nl-NL"/>
          </a:p>
        </p:txBody>
      </p:sp>
      <p:sp>
        <p:nvSpPr>
          <p:cNvPr id="6" name="Slide Number Placeholder 5"/>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24" name="Footer Placeholder 23"/>
          <p:cNvSpPr>
            <a:spLocks noGrp="1"/>
          </p:cNvSpPr>
          <p:nvPr>
            <p:ph type="ftr" sz="quarter" idx="11"/>
          </p:nvPr>
        </p:nvSpPr>
        <p:spPr>
          <a:xfrm>
            <a:off x="323528" y="6381328"/>
            <a:ext cx="3352800" cy="288925"/>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29" name="Footer Placeholder 28"/>
          <p:cNvSpPr>
            <a:spLocks noGrp="1"/>
          </p:cNvSpPr>
          <p:nvPr>
            <p:ph type="ftr" sz="quarter" idx="11"/>
          </p:nvPr>
        </p:nvSpPr>
        <p:spPr>
          <a:xfrm>
            <a:off x="323528" y="6381328"/>
            <a:ext cx="3352800" cy="288925"/>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A4A29FC2-F043-4172-A1C6-65B6493A7740}"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a:xfrm>
            <a:off x="6477000" y="76200"/>
            <a:ext cx="2514600" cy="288925"/>
          </a:xfrm>
          <a:prstGeom prst="rect">
            <a:avLst/>
          </a:prstGeom>
        </p:spPr>
        <p:txBody>
          <a:bodyPr/>
          <a:lstStyle/>
          <a:p>
            <a:fld id="{18F6DA80-8634-46B2-9409-8F62EABAF902}" type="datetimeFigureOut">
              <a:rPr lang="nl-NL" smtClean="0"/>
              <a:pPr/>
              <a:t>21-2-2017</a:t>
            </a:fld>
            <a:endParaRPr lang="nl-NL"/>
          </a:p>
        </p:txBody>
      </p:sp>
      <p:sp>
        <p:nvSpPr>
          <p:cNvPr id="5" name="Footer Placeholder 4"/>
          <p:cNvSpPr>
            <a:spLocks noGrp="1"/>
          </p:cNvSpPr>
          <p:nvPr>
            <p:ph type="ftr" sz="quarter" idx="11"/>
          </p:nvPr>
        </p:nvSpPr>
        <p:spPr>
          <a:xfrm>
            <a:off x="323528" y="6381328"/>
            <a:ext cx="3352800" cy="288925"/>
          </a:xfrm>
          <a:prstGeom prst="rect">
            <a:avLst/>
          </a:prstGeom>
        </p:spPr>
        <p:txBody>
          <a:bodyPr/>
          <a:lstStyle/>
          <a:p>
            <a:endParaRPr lang="nl-NL"/>
          </a:p>
        </p:txBody>
      </p:sp>
      <p:sp>
        <p:nvSpPr>
          <p:cNvPr id="31" name="Slide Number Placeholder 30"/>
          <p:cNvSpPr>
            <a:spLocks noGrp="1"/>
          </p:cNvSpPr>
          <p:nvPr>
            <p:ph type="sldNum" sz="quarter" idx="12"/>
          </p:nvPr>
        </p:nvSpPr>
        <p:spPr/>
        <p:txBody>
          <a:bodyPr/>
          <a:lstStyle/>
          <a:p>
            <a:fld id="{A4A29FC2-F043-4172-A1C6-65B6493A7740}" type="slidenum">
              <a:rPr lang="nl-NL" smtClean="0"/>
              <a:pPr/>
              <a:t>‹#›</a:t>
            </a:fld>
            <a:endParaRPr lang="nl-NL"/>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A29FC2-F043-4172-A1C6-65B6493A7740}" type="slidenum">
              <a:rPr lang="nl-NL" smtClean="0"/>
              <a:pPr/>
              <a:t>‹#›</a:t>
            </a:fld>
            <a:endParaRPr lang="nl-NL"/>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ooter Placeholder 1"/>
          <p:cNvSpPr>
            <a:spLocks noGrp="1"/>
          </p:cNvSpPr>
          <p:nvPr>
            <p:ph type="ftr" sz="quarter" idx="3"/>
          </p:nvPr>
        </p:nvSpPr>
        <p:spPr>
          <a:xfrm>
            <a:off x="323528" y="6237312"/>
            <a:ext cx="2448272" cy="432941"/>
          </a:xfrm>
          <a:prstGeom prst="rect">
            <a:avLst/>
          </a:prstGeom>
        </p:spPr>
        <p:txBody>
          <a:bodyPr/>
          <a:lstStyle>
            <a:lvl1pPr algn="l">
              <a:defRPr sz="1000">
                <a:solidFill>
                  <a:schemeClr val="bg1"/>
                </a:solidFill>
                <a:latin typeface="Verdana" pitchFamily="34" charset="0"/>
                <a:ea typeface="Verdana" pitchFamily="34" charset="0"/>
                <a:cs typeface="Verdana" pitchFamily="34" charset="0"/>
              </a:defRPr>
            </a:lvl1pPr>
          </a:lstStyle>
          <a:p>
            <a:r>
              <a:rPr lang="nl-NL" dirty="0" smtClean="0"/>
              <a:t>Nijmegen – Jicin 1967-2017</a:t>
            </a:r>
            <a:br>
              <a:rPr lang="nl-NL" dirty="0" smtClean="0"/>
            </a:br>
            <a:r>
              <a:rPr lang="nl-NL" dirty="0" smtClean="0"/>
              <a:t>Version 1.0 170127</a:t>
            </a:r>
            <a:endParaRPr lang="nl-NL"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Brno" TargetMode="External"/><Relationship Id="rId3" Type="http://schemas.openxmlformats.org/officeDocument/2006/relationships/image" Target="../media/image62.jpeg"/><Relationship Id="rId7" Type="http://schemas.openxmlformats.org/officeDocument/2006/relationships/hyperlink" Target="https://en.wikipedia.org/w/index.php?title=Nedv%C4%9Bdi%C4%8Dka&amp;action=edit&amp;redlink=1" TargetMode="Externa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hyperlink" Target="https://en.wikipedia.org/wiki/Svratka_River" TargetMode="External"/><Relationship Id="rId5" Type="http://schemas.openxmlformats.org/officeDocument/2006/relationships/hyperlink" Target="https://en.wikipedia.org/wiki/Nedv%C4%9Bdice" TargetMode="External"/><Relationship Id="rId4" Type="http://schemas.openxmlformats.org/officeDocument/2006/relationships/image" Target="../media/image63.jpeg"/><Relationship Id="rId9"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jpeg"/><Relationship Id="rId3" Type="http://schemas.openxmlformats.org/officeDocument/2006/relationships/image" Target="../media/image141.jpeg"/><Relationship Id="rId7" Type="http://schemas.openxmlformats.org/officeDocument/2006/relationships/image" Target="../media/image145.jpeg"/><Relationship Id="rId12" Type="http://schemas.openxmlformats.org/officeDocument/2006/relationships/image" Target="../media/image150.jpeg"/><Relationship Id="rId17" Type="http://schemas.openxmlformats.org/officeDocument/2006/relationships/image" Target="../media/image155.jpeg"/><Relationship Id="rId2" Type="http://schemas.openxmlformats.org/officeDocument/2006/relationships/image" Target="../media/image140.jpeg"/><Relationship Id="rId16"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5" Type="http://schemas.openxmlformats.org/officeDocument/2006/relationships/image" Target="../media/image15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 Id="rId1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slide" Target="slide3.xml"/><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jpe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pn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7.jpeg"/></Relationships>
</file>

<file path=ppt/slides/_rels/slide7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78.jpeg"/><Relationship Id="rId3" Type="http://schemas.openxmlformats.org/officeDocument/2006/relationships/image" Target="../media/image169.jpeg"/><Relationship Id="rId7" Type="http://schemas.openxmlformats.org/officeDocument/2006/relationships/image" Target="../media/image173.jpeg"/><Relationship Id="rId12" Type="http://schemas.openxmlformats.org/officeDocument/2006/relationships/image" Target="../media/image177.jpeg"/><Relationship Id="rId2" Type="http://schemas.openxmlformats.org/officeDocument/2006/relationships/image" Target="../media/image168.jpeg"/><Relationship Id="rId16"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72.jpeg"/><Relationship Id="rId11" Type="http://schemas.openxmlformats.org/officeDocument/2006/relationships/image" Target="../media/image176.jpeg"/><Relationship Id="rId5" Type="http://schemas.openxmlformats.org/officeDocument/2006/relationships/image" Target="../media/image171.jpeg"/><Relationship Id="rId15" Type="http://schemas.openxmlformats.org/officeDocument/2006/relationships/image" Target="../media/image180.jpeg"/><Relationship Id="rId10" Type="http://schemas.openxmlformats.org/officeDocument/2006/relationships/image" Target="../media/image175.jpeg"/><Relationship Id="rId4" Type="http://schemas.openxmlformats.org/officeDocument/2006/relationships/image" Target="../media/image170.jpeg"/><Relationship Id="rId9" Type="http://schemas.openxmlformats.org/officeDocument/2006/relationships/image" Target="../media/image174.jpeg"/><Relationship Id="rId14" Type="http://schemas.openxmlformats.org/officeDocument/2006/relationships/image" Target="../media/image179.jpeg"/></Relationships>
</file>

<file path=ppt/slides/_rels/slide75.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2.jpeg"/><Relationship Id="rId18" Type="http://schemas.openxmlformats.org/officeDocument/2006/relationships/image" Target="../media/image197.jpeg"/><Relationship Id="rId3" Type="http://schemas.openxmlformats.org/officeDocument/2006/relationships/image" Target="../media/image183.jpeg"/><Relationship Id="rId7" Type="http://schemas.openxmlformats.org/officeDocument/2006/relationships/image" Target="../media/image187.jpeg"/><Relationship Id="rId12" Type="http://schemas.openxmlformats.org/officeDocument/2006/relationships/image" Target="../media/image191.jpeg"/><Relationship Id="rId17" Type="http://schemas.openxmlformats.org/officeDocument/2006/relationships/image" Target="../media/image196.jpeg"/><Relationship Id="rId2" Type="http://schemas.openxmlformats.org/officeDocument/2006/relationships/image" Target="../media/image182.jpeg"/><Relationship Id="rId16"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image" Target="../media/image186.jpeg"/><Relationship Id="rId11" Type="http://schemas.openxmlformats.org/officeDocument/2006/relationships/image" Target="../media/image190.jpeg"/><Relationship Id="rId5" Type="http://schemas.openxmlformats.org/officeDocument/2006/relationships/image" Target="../media/image185.jpeg"/><Relationship Id="rId15" Type="http://schemas.openxmlformats.org/officeDocument/2006/relationships/image" Target="../media/image194.jpeg"/><Relationship Id="rId10" Type="http://schemas.openxmlformats.org/officeDocument/2006/relationships/image" Target="../media/image189.jpeg"/><Relationship Id="rId4" Type="http://schemas.openxmlformats.org/officeDocument/2006/relationships/image" Target="../media/image184.jpeg"/><Relationship Id="rId9" Type="http://schemas.openxmlformats.org/officeDocument/2006/relationships/slide" Target="slide3.xml"/><Relationship Id="rId14" Type="http://schemas.openxmlformats.org/officeDocument/2006/relationships/image" Target="../media/image193.jpeg"/></Relationships>
</file>

<file path=ppt/slides/_rels/slide76.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image" Target="../media/image209.jpeg"/><Relationship Id="rId3" Type="http://schemas.openxmlformats.org/officeDocument/2006/relationships/image" Target="../media/image199.jpeg"/><Relationship Id="rId7" Type="http://schemas.openxmlformats.org/officeDocument/2006/relationships/image" Target="../media/image203.jpeg"/><Relationship Id="rId12" Type="http://schemas.openxmlformats.org/officeDocument/2006/relationships/image" Target="../media/image208.jpeg"/><Relationship Id="rId17" Type="http://schemas.openxmlformats.org/officeDocument/2006/relationships/image" Target="../media/image212.jpeg"/><Relationship Id="rId2" Type="http://schemas.openxmlformats.org/officeDocument/2006/relationships/image" Target="../media/image198.jpeg"/><Relationship Id="rId16"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02.jpeg"/><Relationship Id="rId11" Type="http://schemas.openxmlformats.org/officeDocument/2006/relationships/image" Target="../media/image207.jpeg"/><Relationship Id="rId5" Type="http://schemas.openxmlformats.org/officeDocument/2006/relationships/image" Target="../media/image201.jpeg"/><Relationship Id="rId15" Type="http://schemas.openxmlformats.org/officeDocument/2006/relationships/slide" Target="slide3.xml"/><Relationship Id="rId10" Type="http://schemas.openxmlformats.org/officeDocument/2006/relationships/image" Target="../media/image206.jpeg"/><Relationship Id="rId4" Type="http://schemas.openxmlformats.org/officeDocument/2006/relationships/image" Target="../media/image200.jpeg"/><Relationship Id="rId9" Type="http://schemas.openxmlformats.org/officeDocument/2006/relationships/image" Target="../media/image205.jpeg"/><Relationship Id="rId14" Type="http://schemas.openxmlformats.org/officeDocument/2006/relationships/image" Target="../media/image210.jpeg"/></Relationships>
</file>

<file path=ppt/slides/_rels/slide7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Two cities with a rich history</a:t>
            </a:r>
            <a:endParaRPr lang="nl-NL" dirty="0"/>
          </a:p>
        </p:txBody>
      </p:sp>
      <p:pic>
        <p:nvPicPr>
          <p:cNvPr id="3075" name="Picture 3" descr="C:\P-NSV\1967 Jicin\Locaties Jicin\Nijmegen Town.jpg"/>
          <p:cNvPicPr>
            <a:picLocks noChangeAspect="1" noChangeArrowheads="1"/>
          </p:cNvPicPr>
          <p:nvPr/>
        </p:nvPicPr>
        <p:blipFill>
          <a:blip r:embed="rId2" cstate="print"/>
          <a:srcRect/>
          <a:stretch>
            <a:fillRect/>
          </a:stretch>
        </p:blipFill>
        <p:spPr bwMode="auto">
          <a:xfrm>
            <a:off x="4211960" y="3284984"/>
            <a:ext cx="4703564" cy="3140534"/>
          </a:xfrm>
          <a:prstGeom prst="rect">
            <a:avLst/>
          </a:prstGeom>
          <a:noFill/>
          <a:ln>
            <a:solidFill>
              <a:schemeClr val="accent1"/>
            </a:solidFill>
          </a:ln>
        </p:spPr>
      </p:pic>
      <p:pic>
        <p:nvPicPr>
          <p:cNvPr id="3074" name="Picture 2" descr="C:\P-NSV\1967 Jicin\Locaties Jicin\Jicin Town.jpg"/>
          <p:cNvPicPr>
            <a:picLocks noChangeAspect="1" noChangeArrowheads="1"/>
          </p:cNvPicPr>
          <p:nvPr/>
        </p:nvPicPr>
        <p:blipFill>
          <a:blip r:embed="rId3" cstate="print"/>
          <a:srcRect/>
          <a:stretch>
            <a:fillRect/>
          </a:stretch>
        </p:blipFill>
        <p:spPr bwMode="auto">
          <a:xfrm>
            <a:off x="323528" y="1628800"/>
            <a:ext cx="4411566" cy="2520280"/>
          </a:xfrm>
          <a:prstGeom prst="rect">
            <a:avLst/>
          </a:prstGeom>
          <a:noFill/>
          <a:ln>
            <a:solidFill>
              <a:schemeClr val="accent1"/>
            </a:solidFill>
          </a:ln>
        </p:spPr>
      </p:pic>
      <p:sp>
        <p:nvSpPr>
          <p:cNvPr id="6" name="TextBox 5"/>
          <p:cNvSpPr txBox="1"/>
          <p:nvPr/>
        </p:nvSpPr>
        <p:spPr>
          <a:xfrm>
            <a:off x="1691680" y="4221088"/>
            <a:ext cx="1152128" cy="523220"/>
          </a:xfrm>
          <a:prstGeom prst="rect">
            <a:avLst/>
          </a:prstGeom>
          <a:noFill/>
        </p:spPr>
        <p:txBody>
          <a:bodyPr wrap="square" rtlCol="0">
            <a:spAutoFit/>
          </a:bodyPr>
          <a:lstStyle/>
          <a:p>
            <a:r>
              <a:rPr lang="nl-NL" sz="2800" dirty="0" smtClean="0">
                <a:solidFill>
                  <a:schemeClr val="accent6">
                    <a:lumMod val="75000"/>
                  </a:schemeClr>
                </a:solidFill>
                <a:latin typeface="Copperplate Gothic Bold" pitchFamily="34" charset="0"/>
              </a:rPr>
              <a:t>Jicin</a:t>
            </a:r>
            <a:endParaRPr lang="nl-NL" sz="2800" dirty="0">
              <a:solidFill>
                <a:schemeClr val="accent6">
                  <a:lumMod val="75000"/>
                </a:schemeClr>
              </a:solidFill>
              <a:latin typeface="Copperplate Gothic Bold" pitchFamily="34" charset="0"/>
            </a:endParaRPr>
          </a:p>
        </p:txBody>
      </p:sp>
      <p:sp>
        <p:nvSpPr>
          <p:cNvPr id="7" name="TextBox 6"/>
          <p:cNvSpPr txBox="1"/>
          <p:nvPr/>
        </p:nvSpPr>
        <p:spPr>
          <a:xfrm>
            <a:off x="6084168" y="2780928"/>
            <a:ext cx="2088232" cy="523220"/>
          </a:xfrm>
          <a:prstGeom prst="rect">
            <a:avLst/>
          </a:prstGeom>
          <a:noFill/>
        </p:spPr>
        <p:txBody>
          <a:bodyPr wrap="square" rtlCol="0">
            <a:spAutoFit/>
          </a:bodyPr>
          <a:lstStyle/>
          <a:p>
            <a:r>
              <a:rPr lang="nl-NL" sz="2800" dirty="0" smtClean="0">
                <a:solidFill>
                  <a:schemeClr val="accent6">
                    <a:lumMod val="75000"/>
                  </a:schemeClr>
                </a:solidFill>
                <a:latin typeface="Copperplate Gothic Bold" pitchFamily="34" charset="0"/>
              </a:rPr>
              <a:t>Nijmegen</a:t>
            </a:r>
            <a:endParaRPr lang="nl-NL" sz="2800" dirty="0">
              <a:solidFill>
                <a:schemeClr val="accent6">
                  <a:lumMod val="75000"/>
                </a:schemeClr>
              </a:solidFill>
              <a:latin typeface="Copperplate Gothic Bold" pitchFamily="34" charset="0"/>
            </a:endParaRPr>
          </a:p>
        </p:txBody>
      </p:sp>
      <p:pic>
        <p:nvPicPr>
          <p:cNvPr id="28675" name="Picture 3" descr="C:\P-NSV\1967 Jicin\Locaties Jicin\Mariken.jpg"/>
          <p:cNvPicPr>
            <a:picLocks noChangeAspect="1" noChangeArrowheads="1"/>
          </p:cNvPicPr>
          <p:nvPr/>
        </p:nvPicPr>
        <p:blipFill>
          <a:blip r:embed="rId4" cstate="print"/>
          <a:srcRect/>
          <a:stretch>
            <a:fillRect/>
          </a:stretch>
        </p:blipFill>
        <p:spPr bwMode="auto">
          <a:xfrm>
            <a:off x="2915816" y="4797152"/>
            <a:ext cx="1142628" cy="1637969"/>
          </a:xfrm>
          <a:prstGeom prst="rect">
            <a:avLst/>
          </a:prstGeom>
          <a:noFill/>
          <a:ln>
            <a:solidFill>
              <a:schemeClr val="accent1"/>
            </a:solidFill>
          </a:ln>
        </p:spPr>
      </p:pic>
      <p:sp>
        <p:nvSpPr>
          <p:cNvPr id="9" name="TextBox 8"/>
          <p:cNvSpPr txBox="1"/>
          <p:nvPr/>
        </p:nvSpPr>
        <p:spPr>
          <a:xfrm>
            <a:off x="1115616" y="5805264"/>
            <a:ext cx="1800200" cy="307777"/>
          </a:xfrm>
          <a:prstGeom prst="rect">
            <a:avLst/>
          </a:prstGeom>
          <a:noFill/>
        </p:spPr>
        <p:txBody>
          <a:bodyPr wrap="square" rtlCol="0">
            <a:spAutoFit/>
          </a:bodyPr>
          <a:lstStyle/>
          <a:p>
            <a:pPr algn="ctr"/>
            <a:r>
              <a:rPr lang="nl-NL" sz="1400" dirty="0" smtClean="0"/>
              <a:t>Mariken of Nijmegen</a:t>
            </a:r>
            <a:endParaRPr lang="nl-NL" sz="1400" dirty="0"/>
          </a:p>
        </p:txBody>
      </p:sp>
      <p:pic>
        <p:nvPicPr>
          <p:cNvPr id="28677" name="Picture 5" descr="C:\P-NSV\1967 Jicin\Locaties Jicin\Dragon Jicin.jpg"/>
          <p:cNvPicPr>
            <a:picLocks noChangeAspect="1" noChangeArrowheads="1"/>
          </p:cNvPicPr>
          <p:nvPr/>
        </p:nvPicPr>
        <p:blipFill>
          <a:blip r:embed="rId5" cstate="print"/>
          <a:srcRect/>
          <a:stretch>
            <a:fillRect/>
          </a:stretch>
        </p:blipFill>
        <p:spPr bwMode="auto">
          <a:xfrm>
            <a:off x="4932040" y="1628800"/>
            <a:ext cx="1584176" cy="1171856"/>
          </a:xfrm>
          <a:prstGeom prst="rect">
            <a:avLst/>
          </a:prstGeom>
          <a:noFill/>
          <a:ln>
            <a:solidFill>
              <a:schemeClr val="accent1"/>
            </a:solidFill>
          </a:ln>
        </p:spPr>
      </p:pic>
      <p:sp>
        <p:nvSpPr>
          <p:cNvPr id="12" name="TextBox 11"/>
          <p:cNvSpPr txBox="1"/>
          <p:nvPr/>
        </p:nvSpPr>
        <p:spPr>
          <a:xfrm>
            <a:off x="6588224" y="1916832"/>
            <a:ext cx="1296144" cy="307777"/>
          </a:xfrm>
          <a:prstGeom prst="rect">
            <a:avLst/>
          </a:prstGeom>
          <a:noFill/>
        </p:spPr>
        <p:txBody>
          <a:bodyPr wrap="square" rtlCol="0">
            <a:spAutoFit/>
          </a:bodyPr>
          <a:lstStyle/>
          <a:p>
            <a:r>
              <a:rPr lang="nl-NL" sz="1400" dirty="0" smtClean="0"/>
              <a:t>Dragon of Jicin</a:t>
            </a:r>
            <a:endParaRPr lang="nl-NL"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Stay in Kitzingen</a:t>
            </a:r>
            <a:endParaRPr lang="nl-NL" dirty="0"/>
          </a:p>
        </p:txBody>
      </p:sp>
      <p:pic>
        <p:nvPicPr>
          <p:cNvPr id="1027" name="Picture 3" descr="C:\P-NSV\1967 Jicin\Hetty Foto's\1967 Hetty.jpg"/>
          <p:cNvPicPr>
            <a:picLocks noChangeAspect="1" noChangeArrowheads="1"/>
          </p:cNvPicPr>
          <p:nvPr/>
        </p:nvPicPr>
        <p:blipFill>
          <a:blip r:embed="rId2" cstate="print"/>
          <a:srcRect/>
          <a:stretch>
            <a:fillRect/>
          </a:stretch>
        </p:blipFill>
        <p:spPr bwMode="auto">
          <a:xfrm>
            <a:off x="5220072" y="2780928"/>
            <a:ext cx="3517900" cy="3632200"/>
          </a:xfrm>
          <a:prstGeom prst="rect">
            <a:avLst/>
          </a:prstGeom>
          <a:noFill/>
          <a:ln>
            <a:solidFill>
              <a:schemeClr val="accent1"/>
            </a:solidFill>
          </a:ln>
        </p:spPr>
      </p:pic>
      <p:pic>
        <p:nvPicPr>
          <p:cNvPr id="1026" name="Picture 2" descr="C:\P-NSV\1967 Jicin\Riet Bos Foto's\1967 Kitzingen R&amp;JvdK.jpg"/>
          <p:cNvPicPr>
            <a:picLocks noChangeAspect="1" noChangeArrowheads="1"/>
          </p:cNvPicPr>
          <p:nvPr/>
        </p:nvPicPr>
        <p:blipFill>
          <a:blip r:embed="rId3" cstate="print"/>
          <a:srcRect/>
          <a:stretch>
            <a:fillRect/>
          </a:stretch>
        </p:blipFill>
        <p:spPr bwMode="auto">
          <a:xfrm>
            <a:off x="755576" y="1412776"/>
            <a:ext cx="4824536" cy="3134344"/>
          </a:xfrm>
          <a:prstGeom prst="rect">
            <a:avLst/>
          </a:prstGeom>
          <a:noFill/>
          <a:ln>
            <a:solidFill>
              <a:schemeClr val="accent1"/>
            </a:solidFill>
          </a:ln>
        </p:spPr>
      </p:pic>
      <p:sp>
        <p:nvSpPr>
          <p:cNvPr id="6" name="TextBox 5"/>
          <p:cNvSpPr txBox="1"/>
          <p:nvPr/>
        </p:nvSpPr>
        <p:spPr>
          <a:xfrm>
            <a:off x="1187624" y="4581128"/>
            <a:ext cx="2952328" cy="369332"/>
          </a:xfrm>
          <a:prstGeom prst="rect">
            <a:avLst/>
          </a:prstGeom>
          <a:noFill/>
        </p:spPr>
        <p:txBody>
          <a:bodyPr wrap="square" rtlCol="0">
            <a:spAutoFit/>
          </a:bodyPr>
          <a:lstStyle/>
          <a:p>
            <a:r>
              <a:rPr lang="nl-NL" dirty="0" smtClean="0"/>
              <a:t>Riet Bos &amp; Jan van de Kolk</a:t>
            </a:r>
            <a:endParaRPr lang="nl-NL" dirty="0"/>
          </a:p>
        </p:txBody>
      </p:sp>
      <p:sp>
        <p:nvSpPr>
          <p:cNvPr id="7" name="TextBox 6"/>
          <p:cNvSpPr txBox="1"/>
          <p:nvPr/>
        </p:nvSpPr>
        <p:spPr>
          <a:xfrm>
            <a:off x="3707904" y="5733256"/>
            <a:ext cx="1512168" cy="369332"/>
          </a:xfrm>
          <a:prstGeom prst="rect">
            <a:avLst/>
          </a:prstGeom>
          <a:noFill/>
        </p:spPr>
        <p:txBody>
          <a:bodyPr wrap="square" rtlCol="0">
            <a:spAutoFit/>
          </a:bodyPr>
          <a:lstStyle/>
          <a:p>
            <a:pPr algn="ctr"/>
            <a:r>
              <a:rPr lang="nl-NL" dirty="0" smtClean="0"/>
              <a:t>Hetty Blanker</a:t>
            </a:r>
            <a:endParaRPr lang="nl-N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Dutch stayd at chata Homole</a:t>
            </a:r>
            <a:endParaRPr lang="nl-NL" dirty="0"/>
          </a:p>
        </p:txBody>
      </p:sp>
      <p:pic>
        <p:nvPicPr>
          <p:cNvPr id="3074" name="Picture 2" descr="C:\P-NSV\1967 Jicin\René Foto's\Homole Ostruzno-2.jpg"/>
          <p:cNvPicPr>
            <a:picLocks noGrp="1" noChangeAspect="1" noChangeArrowheads="1"/>
          </p:cNvPicPr>
          <p:nvPr>
            <p:ph idx="1"/>
          </p:nvPr>
        </p:nvPicPr>
        <p:blipFill>
          <a:blip r:embed="rId2" cstate="print"/>
          <a:srcRect/>
          <a:stretch>
            <a:fillRect/>
          </a:stretch>
        </p:blipFill>
        <p:spPr bwMode="auto">
          <a:xfrm>
            <a:off x="1907704" y="4293096"/>
            <a:ext cx="6672442" cy="2287136"/>
          </a:xfrm>
          <a:prstGeom prst="rect">
            <a:avLst/>
          </a:prstGeom>
          <a:noFill/>
        </p:spPr>
      </p:pic>
      <p:sp>
        <p:nvSpPr>
          <p:cNvPr id="5" name="TextBox 4"/>
          <p:cNvSpPr txBox="1"/>
          <p:nvPr/>
        </p:nvSpPr>
        <p:spPr>
          <a:xfrm>
            <a:off x="1979712" y="4293096"/>
            <a:ext cx="792088" cy="369332"/>
          </a:xfrm>
          <a:prstGeom prst="rect">
            <a:avLst/>
          </a:prstGeom>
          <a:noFill/>
        </p:spPr>
        <p:txBody>
          <a:bodyPr wrap="square" rtlCol="0">
            <a:spAutoFit/>
          </a:bodyPr>
          <a:lstStyle/>
          <a:p>
            <a:r>
              <a:rPr lang="nl-NL" dirty="0" smtClean="0">
                <a:solidFill>
                  <a:schemeClr val="bg1"/>
                </a:solidFill>
              </a:rPr>
              <a:t>2016</a:t>
            </a:r>
            <a:endParaRPr lang="nl-NL" dirty="0">
              <a:solidFill>
                <a:schemeClr val="bg1"/>
              </a:solidFill>
            </a:endParaRPr>
          </a:p>
        </p:txBody>
      </p:sp>
      <p:pic>
        <p:nvPicPr>
          <p:cNvPr id="3075" name="Picture 3" descr="C:\P-NSV\1967 Jicin\René Foto's\1967 Jicin Vakantieverblijf-a.jpg"/>
          <p:cNvPicPr>
            <a:picLocks noChangeAspect="1" noChangeArrowheads="1"/>
          </p:cNvPicPr>
          <p:nvPr/>
        </p:nvPicPr>
        <p:blipFill>
          <a:blip r:embed="rId3" cstate="print"/>
          <a:srcRect/>
          <a:stretch>
            <a:fillRect/>
          </a:stretch>
        </p:blipFill>
        <p:spPr bwMode="auto">
          <a:xfrm>
            <a:off x="611560" y="1412776"/>
            <a:ext cx="4661176" cy="2762960"/>
          </a:xfrm>
          <a:prstGeom prst="rect">
            <a:avLst/>
          </a:prstGeom>
          <a:noFill/>
          <a:ln>
            <a:solidFill>
              <a:schemeClr val="accent6">
                <a:lumMod val="75000"/>
              </a:schemeClr>
            </a:solidFill>
          </a:ln>
        </p:spPr>
      </p:pic>
      <p:sp>
        <p:nvSpPr>
          <p:cNvPr id="7" name="TextBox 6"/>
          <p:cNvSpPr txBox="1"/>
          <p:nvPr/>
        </p:nvSpPr>
        <p:spPr>
          <a:xfrm>
            <a:off x="683568" y="1484784"/>
            <a:ext cx="720080" cy="369332"/>
          </a:xfrm>
          <a:prstGeom prst="rect">
            <a:avLst/>
          </a:prstGeom>
          <a:noFill/>
        </p:spPr>
        <p:txBody>
          <a:bodyPr wrap="square" rtlCol="0">
            <a:spAutoFit/>
          </a:bodyPr>
          <a:lstStyle/>
          <a:p>
            <a:r>
              <a:rPr lang="nl-NL" dirty="0" smtClean="0"/>
              <a:t>1967</a:t>
            </a:r>
            <a:endParaRPr lang="nl-NL" dirty="0"/>
          </a:p>
        </p:txBody>
      </p:sp>
      <p:sp>
        <p:nvSpPr>
          <p:cNvPr id="8" name="TextBox 7"/>
          <p:cNvSpPr txBox="1"/>
          <p:nvPr/>
        </p:nvSpPr>
        <p:spPr>
          <a:xfrm>
            <a:off x="5796136" y="3645024"/>
            <a:ext cx="2664296" cy="369332"/>
          </a:xfrm>
          <a:prstGeom prst="rect">
            <a:avLst/>
          </a:prstGeom>
          <a:noFill/>
        </p:spPr>
        <p:txBody>
          <a:bodyPr wrap="square" rtlCol="0">
            <a:spAutoFit/>
          </a:bodyPr>
          <a:lstStyle/>
          <a:p>
            <a:r>
              <a:rPr lang="nl-NL" dirty="0" smtClean="0"/>
              <a:t>Now camping Ostruzno</a:t>
            </a:r>
            <a:endParaRPr lang="nl-NL" dirty="0"/>
          </a:p>
        </p:txBody>
      </p:sp>
      <p:pic>
        <p:nvPicPr>
          <p:cNvPr id="3076" name="Picture 4" descr="C:\P-NSV\1967 Jicin\Locaties Jicin\Jicin kamp.jpg"/>
          <p:cNvPicPr>
            <a:picLocks noChangeAspect="1" noChangeArrowheads="1"/>
          </p:cNvPicPr>
          <p:nvPr/>
        </p:nvPicPr>
        <p:blipFill>
          <a:blip r:embed="rId4" cstate="print"/>
          <a:srcRect/>
          <a:stretch>
            <a:fillRect/>
          </a:stretch>
        </p:blipFill>
        <p:spPr bwMode="auto">
          <a:xfrm>
            <a:off x="5724128" y="1628800"/>
            <a:ext cx="2799756" cy="1953027"/>
          </a:xfrm>
          <a:prstGeom prst="rect">
            <a:avLst/>
          </a:prstGeom>
          <a:noFill/>
        </p:spPr>
      </p:pic>
      <p:sp>
        <p:nvSpPr>
          <p:cNvPr id="10" name="Flowchart: Connector 9"/>
          <p:cNvSpPr/>
          <p:nvPr/>
        </p:nvSpPr>
        <p:spPr>
          <a:xfrm>
            <a:off x="7740352" y="2564904"/>
            <a:ext cx="792088" cy="648072"/>
          </a:xfrm>
          <a:prstGeom prst="flowChartConnector">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Arrow Connector 11"/>
          <p:cNvCxnSpPr>
            <a:stCxn id="8" idx="0"/>
          </p:cNvCxnSpPr>
          <p:nvPr/>
        </p:nvCxnSpPr>
        <p:spPr>
          <a:xfrm flipH="1" flipV="1">
            <a:off x="6444208" y="2708920"/>
            <a:ext cx="684076" cy="9361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30" descr="C:\P-NSV\1967 Jicin\Reis Tsjechië.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1484784"/>
            <a:ext cx="7920880" cy="5184576"/>
          </a:xfrm>
          <a:prstGeom prst="rect">
            <a:avLst/>
          </a:prstGeom>
          <a:noFill/>
          <a:ln>
            <a:solidFill>
              <a:schemeClr val="tx1"/>
            </a:solidFill>
          </a:ln>
        </p:spPr>
      </p:pic>
      <p:grpSp>
        <p:nvGrpSpPr>
          <p:cNvPr id="4098" name="Group 2"/>
          <p:cNvGrpSpPr>
            <a:grpSpLocks/>
          </p:cNvGrpSpPr>
          <p:nvPr/>
        </p:nvGrpSpPr>
        <p:grpSpPr bwMode="auto">
          <a:xfrm>
            <a:off x="827584" y="332656"/>
            <a:ext cx="7056784" cy="3051175"/>
            <a:chOff x="608" y="1472"/>
            <a:chExt cx="7256" cy="4805"/>
          </a:xfrm>
        </p:grpSpPr>
        <p:sp>
          <p:nvSpPr>
            <p:cNvPr id="4099" name="Lijntoelichting 1 333"/>
            <p:cNvSpPr>
              <a:spLocks/>
            </p:cNvSpPr>
            <p:nvPr/>
          </p:nvSpPr>
          <p:spPr bwMode="auto">
            <a:xfrm>
              <a:off x="3685" y="2513"/>
              <a:ext cx="1128" cy="376"/>
            </a:xfrm>
            <a:prstGeom prst="borderCallout1">
              <a:avLst>
                <a:gd name="adj1" fmla="val 93227"/>
                <a:gd name="adj2" fmla="val 50907"/>
                <a:gd name="adj3" fmla="val 929689"/>
                <a:gd name="adj4" fmla="val 124623"/>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smtClean="0">
                  <a:ln>
                    <a:noFill/>
                  </a:ln>
                  <a:solidFill>
                    <a:srgbClr val="000000"/>
                  </a:solidFill>
                  <a:effectLst/>
                  <a:latin typeface="Verdana" pitchFamily="34" charset="0"/>
                  <a:cs typeface="Arial" pitchFamily="34" charset="0"/>
                </a:rPr>
                <a:t>JICIN</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4100" name="Lijntoelichting 1 334"/>
            <p:cNvSpPr>
              <a:spLocks/>
            </p:cNvSpPr>
            <p:nvPr/>
          </p:nvSpPr>
          <p:spPr bwMode="auto">
            <a:xfrm>
              <a:off x="2320" y="2009"/>
              <a:ext cx="1848" cy="376"/>
            </a:xfrm>
            <a:prstGeom prst="borderCallout1">
              <a:avLst>
                <a:gd name="adj1" fmla="val 93227"/>
                <a:gd name="adj2" fmla="val 50907"/>
                <a:gd name="adj3" fmla="val 970385"/>
                <a:gd name="adj4" fmla="val 115235"/>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dirty="0" smtClean="0">
                  <a:ln>
                    <a:noFill/>
                  </a:ln>
                  <a:solidFill>
                    <a:srgbClr val="000000"/>
                  </a:solidFill>
                  <a:effectLst/>
                  <a:latin typeface="Verdana" pitchFamily="34" charset="0"/>
                  <a:cs typeface="Arial" pitchFamily="34" charset="0"/>
                </a:rPr>
                <a:t>Prachovske Skaly</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1" name="Lijntoelichting 1 339"/>
            <p:cNvSpPr>
              <a:spLocks/>
            </p:cNvSpPr>
            <p:nvPr/>
          </p:nvSpPr>
          <p:spPr bwMode="auto">
            <a:xfrm>
              <a:off x="1449" y="2513"/>
              <a:ext cx="1354" cy="376"/>
            </a:xfrm>
            <a:prstGeom prst="borderCallout1">
              <a:avLst>
                <a:gd name="adj1" fmla="val 93227"/>
                <a:gd name="adj2" fmla="val 50907"/>
                <a:gd name="adj3" fmla="val 844682"/>
                <a:gd name="adj4" fmla="val 166058"/>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dirty="0" smtClean="0">
                  <a:ln>
                    <a:noFill/>
                  </a:ln>
                  <a:solidFill>
                    <a:srgbClr val="000000"/>
                  </a:solidFill>
                  <a:effectLst/>
                  <a:latin typeface="Verdana" pitchFamily="34" charset="0"/>
                  <a:cs typeface="Arial" pitchFamily="34" charset="0"/>
                </a:rPr>
                <a:t>Sychov Castle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2" name="Lijntoelichting 1 340"/>
            <p:cNvSpPr>
              <a:spLocks/>
            </p:cNvSpPr>
            <p:nvPr/>
          </p:nvSpPr>
          <p:spPr bwMode="auto">
            <a:xfrm>
              <a:off x="5866" y="2009"/>
              <a:ext cx="1998" cy="376"/>
            </a:xfrm>
            <a:prstGeom prst="borderCallout1">
              <a:avLst>
                <a:gd name="adj1" fmla="val 93227"/>
                <a:gd name="adj2" fmla="val 50907"/>
                <a:gd name="adj3" fmla="val 1959491"/>
                <a:gd name="adj4" fmla="val 53796"/>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dirty="0" smtClean="0">
                  <a:ln>
                    <a:noFill/>
                  </a:ln>
                  <a:solidFill>
                    <a:srgbClr val="000000"/>
                  </a:solidFill>
                  <a:effectLst/>
                  <a:latin typeface="Verdana" pitchFamily="34" charset="0"/>
                  <a:cs typeface="Arial" pitchFamily="34" charset="0"/>
                </a:rPr>
                <a:t>Maravsky Caves</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3" name="Lijntoelichting 1 341"/>
            <p:cNvSpPr>
              <a:spLocks/>
            </p:cNvSpPr>
            <p:nvPr/>
          </p:nvSpPr>
          <p:spPr bwMode="auto">
            <a:xfrm>
              <a:off x="5866" y="2513"/>
              <a:ext cx="912" cy="376"/>
            </a:xfrm>
            <a:prstGeom prst="borderCallout1">
              <a:avLst>
                <a:gd name="adj1" fmla="val 93227"/>
                <a:gd name="adj2" fmla="val 50907"/>
                <a:gd name="adj3" fmla="val 1910903"/>
                <a:gd name="adj4" fmla="val 91472"/>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smtClean="0">
                  <a:ln>
                    <a:noFill/>
                  </a:ln>
                  <a:solidFill>
                    <a:srgbClr val="000000"/>
                  </a:solidFill>
                  <a:effectLst/>
                  <a:latin typeface="Verdana" pitchFamily="34" charset="0"/>
                  <a:cs typeface="Arial" pitchFamily="34" charset="0"/>
                </a:rPr>
                <a:t>BRNO</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4104" name="Lijntoelichting 1 342"/>
            <p:cNvSpPr>
              <a:spLocks/>
            </p:cNvSpPr>
            <p:nvPr/>
          </p:nvSpPr>
          <p:spPr bwMode="auto">
            <a:xfrm>
              <a:off x="4168" y="1472"/>
              <a:ext cx="1945" cy="376"/>
            </a:xfrm>
            <a:prstGeom prst="borderCallout1">
              <a:avLst>
                <a:gd name="adj1" fmla="val 93227"/>
                <a:gd name="adj2" fmla="val 50907"/>
                <a:gd name="adj3" fmla="val 908756"/>
                <a:gd name="adj4" fmla="val 84612"/>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dirty="0" smtClean="0">
                  <a:ln>
                    <a:noFill/>
                  </a:ln>
                  <a:solidFill>
                    <a:srgbClr val="000000"/>
                  </a:solidFill>
                  <a:effectLst/>
                  <a:latin typeface="Verdana" pitchFamily="34" charset="0"/>
                  <a:cs typeface="Arial" pitchFamily="34" charset="0"/>
                </a:rPr>
                <a:t>Spindleruv Mlyn</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5" name="Lijntoelichting 1 343"/>
            <p:cNvSpPr>
              <a:spLocks/>
            </p:cNvSpPr>
            <p:nvPr/>
          </p:nvSpPr>
          <p:spPr bwMode="auto">
            <a:xfrm>
              <a:off x="608" y="5901"/>
              <a:ext cx="1128" cy="376"/>
            </a:xfrm>
            <a:prstGeom prst="borderCallout1">
              <a:avLst>
                <a:gd name="adj1" fmla="val 93227"/>
                <a:gd name="adj2" fmla="val 50907"/>
                <a:gd name="adj3" fmla="val 475260"/>
                <a:gd name="adj4" fmla="val 245571"/>
              </a:avLst>
            </a:prstGeom>
            <a:noFill/>
            <a:ln w="1905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nl-NL" sz="900" b="0" i="0" u="none" strike="noStrike" cap="none" normalizeH="0" baseline="0" smtClean="0">
                  <a:ln>
                    <a:noFill/>
                  </a:ln>
                  <a:solidFill>
                    <a:srgbClr val="000000"/>
                  </a:solidFill>
                  <a:effectLst/>
                  <a:latin typeface="Verdana" pitchFamily="34" charset="0"/>
                  <a:cs typeface="Arial" pitchFamily="34" charset="0"/>
                </a:rPr>
                <a:t>PRAAG</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At Homole</a:t>
            </a:r>
            <a:endParaRPr lang="nl-NL" dirty="0"/>
          </a:p>
        </p:txBody>
      </p:sp>
      <p:pic>
        <p:nvPicPr>
          <p:cNvPr id="5124" name="Picture 4" descr="C:\P-NSV\1967 Jicin\René Foto's\1967 Jicin Onze bus.jpg"/>
          <p:cNvPicPr>
            <a:picLocks noChangeAspect="1" noChangeArrowheads="1"/>
          </p:cNvPicPr>
          <p:nvPr/>
        </p:nvPicPr>
        <p:blipFill>
          <a:blip r:embed="rId2" cstate="print"/>
          <a:srcRect/>
          <a:stretch>
            <a:fillRect/>
          </a:stretch>
        </p:blipFill>
        <p:spPr bwMode="auto">
          <a:xfrm>
            <a:off x="467544" y="1412776"/>
            <a:ext cx="4335226" cy="3024336"/>
          </a:xfrm>
          <a:prstGeom prst="rect">
            <a:avLst/>
          </a:prstGeom>
          <a:noFill/>
          <a:ln>
            <a:solidFill>
              <a:schemeClr val="accent6">
                <a:lumMod val="75000"/>
              </a:schemeClr>
            </a:solidFill>
          </a:ln>
        </p:spPr>
      </p:pic>
      <p:pic>
        <p:nvPicPr>
          <p:cNvPr id="5125" name="Picture 5" descr="C:\P-NSV\1967 Jicin\René Foto's\1967 Jicin The Boys-2.jpg"/>
          <p:cNvPicPr>
            <a:picLocks noChangeAspect="1" noChangeArrowheads="1"/>
          </p:cNvPicPr>
          <p:nvPr/>
        </p:nvPicPr>
        <p:blipFill>
          <a:blip r:embed="rId3" cstate="print"/>
          <a:srcRect/>
          <a:stretch>
            <a:fillRect/>
          </a:stretch>
        </p:blipFill>
        <p:spPr bwMode="auto">
          <a:xfrm>
            <a:off x="4932040" y="1412776"/>
            <a:ext cx="3564827" cy="5203959"/>
          </a:xfrm>
          <a:prstGeom prst="rect">
            <a:avLst/>
          </a:prstGeom>
          <a:noFill/>
          <a:ln>
            <a:solidFill>
              <a:schemeClr val="accent6">
                <a:lumMod val="75000"/>
              </a:schemeClr>
            </a:solidFill>
          </a:ln>
        </p:spPr>
      </p:pic>
      <p:sp>
        <p:nvSpPr>
          <p:cNvPr id="8" name="TextBox 7"/>
          <p:cNvSpPr txBox="1"/>
          <p:nvPr/>
        </p:nvSpPr>
        <p:spPr>
          <a:xfrm>
            <a:off x="1763688" y="4653136"/>
            <a:ext cx="2880320" cy="1200329"/>
          </a:xfrm>
          <a:prstGeom prst="rect">
            <a:avLst/>
          </a:prstGeom>
          <a:noFill/>
        </p:spPr>
        <p:txBody>
          <a:bodyPr wrap="square" rtlCol="0">
            <a:spAutoFit/>
          </a:bodyPr>
          <a:lstStyle/>
          <a:p>
            <a:pPr algn="r"/>
            <a:r>
              <a:rPr lang="nl-NL" dirty="0" smtClean="0"/>
              <a:t>Guus – Rob – Pieter</a:t>
            </a:r>
          </a:p>
          <a:p>
            <a:pPr algn="r"/>
            <a:r>
              <a:rPr lang="nl-NL" dirty="0" smtClean="0"/>
              <a:t>Roland – Marcel – Wouter</a:t>
            </a:r>
          </a:p>
          <a:p>
            <a:pPr algn="r"/>
            <a:endParaRPr lang="nl-NL" dirty="0"/>
          </a:p>
          <a:p>
            <a:pPr algn="r"/>
            <a:r>
              <a:rPr lang="nl-NL" i="1" dirty="0" smtClean="0"/>
              <a:t>And the children from Jicin</a:t>
            </a:r>
            <a:endParaRPr lang="nl-NL"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At homole</a:t>
            </a:r>
            <a:endParaRPr lang="nl-NL" dirty="0"/>
          </a:p>
        </p:txBody>
      </p:sp>
      <p:pic>
        <p:nvPicPr>
          <p:cNvPr id="6147" name="Picture 3" descr="C:\P-NSV\1967 Jicin\René Foto's\1967 Jicin-3.jpg"/>
          <p:cNvPicPr>
            <a:picLocks noChangeAspect="1" noChangeArrowheads="1"/>
          </p:cNvPicPr>
          <p:nvPr/>
        </p:nvPicPr>
        <p:blipFill>
          <a:blip r:embed="rId2" cstate="print"/>
          <a:srcRect/>
          <a:stretch>
            <a:fillRect/>
          </a:stretch>
        </p:blipFill>
        <p:spPr bwMode="auto">
          <a:xfrm>
            <a:off x="3563888" y="2996952"/>
            <a:ext cx="5286441" cy="3528392"/>
          </a:xfrm>
          <a:prstGeom prst="rect">
            <a:avLst/>
          </a:prstGeom>
          <a:noFill/>
          <a:ln>
            <a:solidFill>
              <a:schemeClr val="accent6">
                <a:lumMod val="75000"/>
              </a:schemeClr>
            </a:solidFill>
          </a:ln>
        </p:spPr>
      </p:pic>
      <p:pic>
        <p:nvPicPr>
          <p:cNvPr id="6146" name="Picture 2" descr="C:\P-NSV\1967 Jicin\René Foto's\1967 Jicin-2.jpg"/>
          <p:cNvPicPr>
            <a:picLocks noChangeAspect="1" noChangeArrowheads="1"/>
          </p:cNvPicPr>
          <p:nvPr/>
        </p:nvPicPr>
        <p:blipFill>
          <a:blip r:embed="rId3" cstate="print"/>
          <a:srcRect/>
          <a:stretch>
            <a:fillRect/>
          </a:stretch>
        </p:blipFill>
        <p:spPr bwMode="auto">
          <a:xfrm>
            <a:off x="539552" y="1412776"/>
            <a:ext cx="3816424" cy="2849030"/>
          </a:xfrm>
          <a:prstGeom prst="rect">
            <a:avLst/>
          </a:prstGeom>
          <a:noFill/>
          <a:ln>
            <a:solidFill>
              <a:schemeClr val="accent6">
                <a:lumMod val="75000"/>
              </a:schemeClr>
            </a:solidFill>
          </a:ln>
        </p:spPr>
      </p:pic>
      <p:sp>
        <p:nvSpPr>
          <p:cNvPr id="6" name="TextBox 5"/>
          <p:cNvSpPr txBox="1"/>
          <p:nvPr/>
        </p:nvSpPr>
        <p:spPr>
          <a:xfrm>
            <a:off x="4355976" y="1556792"/>
            <a:ext cx="4176464" cy="369332"/>
          </a:xfrm>
          <a:prstGeom prst="rect">
            <a:avLst/>
          </a:prstGeom>
          <a:noFill/>
        </p:spPr>
        <p:txBody>
          <a:bodyPr wrap="square" rtlCol="0">
            <a:spAutoFit/>
          </a:bodyPr>
          <a:lstStyle/>
          <a:p>
            <a:r>
              <a:rPr lang="nl-NL" dirty="0" smtClean="0"/>
              <a:t>The Dutchies with their Teachers</a:t>
            </a:r>
            <a:endParaRPr lang="nl-NL" dirty="0"/>
          </a:p>
        </p:txBody>
      </p:sp>
      <p:sp>
        <p:nvSpPr>
          <p:cNvPr id="7" name="TextBox 6"/>
          <p:cNvSpPr txBox="1"/>
          <p:nvPr/>
        </p:nvSpPr>
        <p:spPr>
          <a:xfrm>
            <a:off x="539552" y="4869160"/>
            <a:ext cx="3024336" cy="1200329"/>
          </a:xfrm>
          <a:prstGeom prst="rect">
            <a:avLst/>
          </a:prstGeom>
          <a:noFill/>
        </p:spPr>
        <p:txBody>
          <a:bodyPr wrap="square" rtlCol="0">
            <a:spAutoFit/>
          </a:bodyPr>
          <a:lstStyle/>
          <a:p>
            <a:pPr algn="r"/>
            <a:r>
              <a:rPr lang="nl-NL" dirty="0" smtClean="0"/>
              <a:t>Boys upstairs</a:t>
            </a:r>
          </a:p>
          <a:p>
            <a:pPr algn="r"/>
            <a:endParaRPr lang="nl-NL" dirty="0" smtClean="0"/>
          </a:p>
          <a:p>
            <a:pPr algn="r"/>
            <a:r>
              <a:rPr lang="nl-NL" dirty="0" smtClean="0"/>
              <a:t>Girls and teachers downstairs</a:t>
            </a:r>
            <a:endParaRPr lang="nl-NL" dirty="0"/>
          </a:p>
        </p:txBody>
      </p:sp>
      <p:sp>
        <p:nvSpPr>
          <p:cNvPr id="8" name="TextBox 7"/>
          <p:cNvSpPr txBox="1"/>
          <p:nvPr/>
        </p:nvSpPr>
        <p:spPr>
          <a:xfrm>
            <a:off x="4427984" y="2564904"/>
            <a:ext cx="4464496" cy="338554"/>
          </a:xfrm>
          <a:prstGeom prst="rect">
            <a:avLst/>
          </a:prstGeom>
          <a:noFill/>
        </p:spPr>
        <p:txBody>
          <a:bodyPr wrap="square" rtlCol="0">
            <a:spAutoFit/>
          </a:bodyPr>
          <a:lstStyle/>
          <a:p>
            <a:r>
              <a:rPr lang="nl-NL" sz="1600" dirty="0" smtClean="0"/>
              <a:t>Pieter – René – Roland – Wouter – Rob - Marcel</a:t>
            </a:r>
            <a:endParaRPr lang="nl-NL"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Restaurant</a:t>
            </a:r>
            <a:endParaRPr lang="nl-NL" dirty="0"/>
          </a:p>
        </p:txBody>
      </p:sp>
      <p:pic>
        <p:nvPicPr>
          <p:cNvPr id="7170" name="Picture 2" descr="C:\P-NSV\1967 Jicin\René Foto's\1967 Jicin Kookploeg.jpg"/>
          <p:cNvPicPr>
            <a:picLocks noChangeAspect="1" noChangeArrowheads="1"/>
          </p:cNvPicPr>
          <p:nvPr/>
        </p:nvPicPr>
        <p:blipFill>
          <a:blip r:embed="rId2" cstate="print"/>
          <a:srcRect/>
          <a:stretch>
            <a:fillRect/>
          </a:stretch>
        </p:blipFill>
        <p:spPr bwMode="auto">
          <a:xfrm>
            <a:off x="683568" y="1628800"/>
            <a:ext cx="4114743" cy="2880320"/>
          </a:xfrm>
          <a:prstGeom prst="rect">
            <a:avLst/>
          </a:prstGeom>
          <a:noFill/>
          <a:ln>
            <a:solidFill>
              <a:schemeClr val="accent6">
                <a:lumMod val="75000"/>
              </a:schemeClr>
            </a:solidFill>
          </a:ln>
        </p:spPr>
      </p:pic>
      <p:sp>
        <p:nvSpPr>
          <p:cNvPr id="5" name="TextBox 4"/>
          <p:cNvSpPr txBox="1"/>
          <p:nvPr/>
        </p:nvSpPr>
        <p:spPr>
          <a:xfrm>
            <a:off x="827584" y="1268760"/>
            <a:ext cx="2160240" cy="369332"/>
          </a:xfrm>
          <a:prstGeom prst="rect">
            <a:avLst/>
          </a:prstGeom>
          <a:noFill/>
        </p:spPr>
        <p:txBody>
          <a:bodyPr wrap="square" rtlCol="0">
            <a:spAutoFit/>
          </a:bodyPr>
          <a:lstStyle/>
          <a:p>
            <a:r>
              <a:rPr lang="nl-NL" dirty="0" smtClean="0"/>
              <a:t>The Kitchen Queens</a:t>
            </a:r>
            <a:endParaRPr lang="nl-NL" dirty="0"/>
          </a:p>
        </p:txBody>
      </p:sp>
      <p:sp>
        <p:nvSpPr>
          <p:cNvPr id="6" name="TextBox 5"/>
          <p:cNvSpPr txBox="1"/>
          <p:nvPr/>
        </p:nvSpPr>
        <p:spPr>
          <a:xfrm>
            <a:off x="755576" y="4581128"/>
            <a:ext cx="3744416" cy="1477328"/>
          </a:xfrm>
          <a:prstGeom prst="rect">
            <a:avLst/>
          </a:prstGeom>
          <a:noFill/>
        </p:spPr>
        <p:txBody>
          <a:bodyPr wrap="square" rtlCol="0">
            <a:spAutoFit/>
          </a:bodyPr>
          <a:lstStyle/>
          <a:p>
            <a:pPr algn="ctr"/>
            <a:r>
              <a:rPr lang="nl-NL" dirty="0" smtClean="0"/>
              <a:t>Lana - ? - ? - ?</a:t>
            </a:r>
          </a:p>
          <a:p>
            <a:endParaRPr lang="nl-NL" dirty="0" smtClean="0"/>
          </a:p>
          <a:p>
            <a:pPr algn="r"/>
            <a:r>
              <a:rPr lang="nl-NL" dirty="0" smtClean="0"/>
              <a:t>08:00 Breakfast</a:t>
            </a:r>
          </a:p>
          <a:p>
            <a:pPr algn="r"/>
            <a:r>
              <a:rPr lang="nl-NL" dirty="0" smtClean="0"/>
              <a:t>12:00 Lunch</a:t>
            </a:r>
          </a:p>
          <a:p>
            <a:pPr algn="r"/>
            <a:r>
              <a:rPr lang="nl-NL" dirty="0" smtClean="0"/>
              <a:t>19:00 Dinner</a:t>
            </a:r>
            <a:endParaRPr lang="nl-NL" dirty="0"/>
          </a:p>
        </p:txBody>
      </p:sp>
      <p:pic>
        <p:nvPicPr>
          <p:cNvPr id="7171" name="Picture 3" descr="C:\P-NSV\1967 Jicin\René Foto's\1967 Jicin Eetzaal.jpg"/>
          <p:cNvPicPr>
            <a:picLocks noChangeAspect="1" noChangeArrowheads="1"/>
          </p:cNvPicPr>
          <p:nvPr/>
        </p:nvPicPr>
        <p:blipFill>
          <a:blip r:embed="rId3" cstate="print"/>
          <a:srcRect/>
          <a:stretch>
            <a:fillRect/>
          </a:stretch>
        </p:blipFill>
        <p:spPr bwMode="auto">
          <a:xfrm>
            <a:off x="4572000" y="3645024"/>
            <a:ext cx="4314310" cy="2989276"/>
          </a:xfrm>
          <a:prstGeom prst="rect">
            <a:avLst/>
          </a:prstGeom>
          <a:noFill/>
          <a:ln>
            <a:solidFill>
              <a:schemeClr val="accent6">
                <a:lumMod val="75000"/>
              </a:schemeClr>
            </a:solidFill>
          </a:ln>
        </p:spPr>
      </p:pic>
      <p:sp>
        <p:nvSpPr>
          <p:cNvPr id="8" name="TextBox 7"/>
          <p:cNvSpPr txBox="1"/>
          <p:nvPr/>
        </p:nvSpPr>
        <p:spPr>
          <a:xfrm>
            <a:off x="5652120" y="3212976"/>
            <a:ext cx="2232248" cy="369332"/>
          </a:xfrm>
          <a:prstGeom prst="rect">
            <a:avLst/>
          </a:prstGeom>
          <a:noFill/>
        </p:spPr>
        <p:txBody>
          <a:bodyPr wrap="square" rtlCol="0">
            <a:spAutoFit/>
          </a:bodyPr>
          <a:lstStyle/>
          <a:p>
            <a:r>
              <a:rPr lang="nl-NL" dirty="0" smtClean="0"/>
              <a:t>Riet – Pieter – René </a:t>
            </a:r>
            <a:endParaRPr lang="nl-NL" dirty="0"/>
          </a:p>
        </p:txBody>
      </p:sp>
      <p:sp>
        <p:nvSpPr>
          <p:cNvPr id="10" name="TextBox 9"/>
          <p:cNvSpPr txBox="1"/>
          <p:nvPr/>
        </p:nvSpPr>
        <p:spPr>
          <a:xfrm>
            <a:off x="8028384" y="2708920"/>
            <a:ext cx="720080" cy="369332"/>
          </a:xfrm>
          <a:prstGeom prst="rect">
            <a:avLst/>
          </a:prstGeom>
          <a:noFill/>
        </p:spPr>
        <p:txBody>
          <a:bodyPr wrap="square" rtlCol="0">
            <a:spAutoFit/>
          </a:bodyPr>
          <a:lstStyle/>
          <a:p>
            <a:r>
              <a:rPr lang="nl-NL" dirty="0" smtClean="0"/>
              <a:t>Carla</a:t>
            </a:r>
            <a:endParaRPr lang="nl-NL" dirty="0"/>
          </a:p>
        </p:txBody>
      </p:sp>
      <p:cxnSp>
        <p:nvCxnSpPr>
          <p:cNvPr id="12" name="Straight Connector 11"/>
          <p:cNvCxnSpPr>
            <a:stCxn id="10" idx="2"/>
          </p:cNvCxnSpPr>
          <p:nvPr/>
        </p:nvCxnSpPr>
        <p:spPr>
          <a:xfrm flipH="1">
            <a:off x="7956376" y="3078252"/>
            <a:ext cx="432048" cy="7107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04048" y="2708920"/>
            <a:ext cx="648072" cy="369332"/>
          </a:xfrm>
          <a:prstGeom prst="rect">
            <a:avLst/>
          </a:prstGeom>
          <a:noFill/>
        </p:spPr>
        <p:txBody>
          <a:bodyPr wrap="square" rtlCol="0">
            <a:spAutoFit/>
          </a:bodyPr>
          <a:lstStyle/>
          <a:p>
            <a:r>
              <a:rPr lang="nl-NL" dirty="0" smtClean="0"/>
              <a:t>Dick</a:t>
            </a:r>
            <a:endParaRPr lang="nl-NL" dirty="0"/>
          </a:p>
        </p:txBody>
      </p:sp>
      <p:cxnSp>
        <p:nvCxnSpPr>
          <p:cNvPr id="16" name="Straight Connector 15"/>
          <p:cNvCxnSpPr>
            <a:stCxn id="14" idx="2"/>
          </p:cNvCxnSpPr>
          <p:nvPr/>
        </p:nvCxnSpPr>
        <p:spPr>
          <a:xfrm flipH="1">
            <a:off x="5076056" y="3078252"/>
            <a:ext cx="252028" cy="1070828"/>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04800" y="1412776"/>
            <a:ext cx="8686800" cy="4752528"/>
          </a:xfrm>
        </p:spPr>
        <p:txBody>
          <a:bodyPr>
            <a:noAutofit/>
          </a:bodyPr>
          <a:lstStyle/>
          <a:p>
            <a:pPr>
              <a:buNone/>
            </a:pPr>
            <a:r>
              <a:rPr lang="nl-NL" sz="1600" b="1" u="sng" dirty="0" smtClean="0"/>
              <a:t>Zaterdag 24 juni</a:t>
            </a:r>
          </a:p>
          <a:p>
            <a:pPr>
              <a:buNone/>
            </a:pPr>
            <a:r>
              <a:rPr lang="nl-NL" sz="1600" dirty="0" smtClean="0"/>
              <a:t>Niet geslapen. Om 6 uur op want we gaan vandaag naar de heuvels en rotsen van de Prachovske Skaly.</a:t>
            </a:r>
          </a:p>
          <a:p>
            <a:pPr>
              <a:buNone/>
            </a:pPr>
            <a:endParaRPr lang="nl-NL" sz="1600" dirty="0" smtClean="0"/>
          </a:p>
          <a:p>
            <a:pPr>
              <a:buNone/>
            </a:pPr>
            <a:r>
              <a:rPr lang="nl-NL" sz="1600" dirty="0" smtClean="0"/>
              <a:t>De anderen gaan in de middag zwemmen. Ik lust nog steeds niet veel.</a:t>
            </a:r>
          </a:p>
          <a:p>
            <a:pPr>
              <a:buNone/>
            </a:pPr>
            <a:r>
              <a:rPr lang="nl-NL" sz="1600" dirty="0" smtClean="0"/>
              <a:t>      Het is nu 5 uur en het onweert. Geen wonder als het 27°C is.</a:t>
            </a:r>
          </a:p>
          <a:p>
            <a:pPr>
              <a:buNone/>
            </a:pPr>
            <a:r>
              <a:rPr lang="nl-NL" sz="1600" dirty="0" smtClean="0"/>
              <a:t>      Iedereen is erg aardig voor mij, behalve de muggen.</a:t>
            </a:r>
          </a:p>
          <a:p>
            <a:pPr>
              <a:buNone/>
            </a:pPr>
            <a:r>
              <a:rPr lang="nl-NL" sz="1600" dirty="0" smtClean="0"/>
              <a:t> </a:t>
            </a:r>
          </a:p>
          <a:p>
            <a:pPr>
              <a:buNone/>
            </a:pPr>
            <a:r>
              <a:rPr lang="nl-NL" sz="1600" dirty="0" smtClean="0"/>
              <a:t>In Praag rijden auto’s van voor de oorlog die de ANWB beslist niet zou goedkeuren.</a:t>
            </a:r>
          </a:p>
          <a:p>
            <a:pPr>
              <a:buNone/>
            </a:pPr>
            <a:r>
              <a:rPr lang="nl-NL" sz="1600" dirty="0" smtClean="0"/>
              <a:t>      Ook veel Skoda’s en Lada’s.</a:t>
            </a:r>
          </a:p>
          <a:p>
            <a:pPr>
              <a:buNone/>
            </a:pPr>
            <a:r>
              <a:rPr lang="nl-NL" sz="1600" dirty="0" smtClean="0"/>
              <a:t> </a:t>
            </a:r>
          </a:p>
          <a:p>
            <a:pPr>
              <a:buNone/>
            </a:pPr>
            <a:r>
              <a:rPr lang="nl-NL" sz="1600" dirty="0" smtClean="0"/>
              <a:t>Ik bof met Lida. Ze spreekt goed Duits en ook nog wat Engels. Haar moeder is ook erg aardig. De meesten hier spreken alleen Tsjechisch en Russisch. Haar broer heet Mirek (Frits).</a:t>
            </a:r>
          </a:p>
          <a:p>
            <a:pPr>
              <a:buNone/>
            </a:pPr>
            <a:r>
              <a:rPr lang="nl-NL" sz="1600" dirty="0" smtClean="0"/>
              <a:t>       Ik ben de hele dag alleen  op Homole.</a:t>
            </a:r>
          </a:p>
          <a:p>
            <a:pPr>
              <a:buNone/>
            </a:pPr>
            <a:endParaRPr lang="nl-NL" sz="1600" dirty="0" smtClean="0"/>
          </a:p>
          <a:p>
            <a:pPr>
              <a:buNone/>
            </a:pPr>
            <a:r>
              <a:rPr lang="nl-NL" sz="1600" dirty="0" smtClean="0"/>
              <a:t>Morgen gaan we naar het Riesengebirge.</a:t>
            </a:r>
            <a:endParaRPr lang="nl-NL"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457200"/>
            <a:ext cx="8686800" cy="838200"/>
          </a:xfrm>
        </p:spPr>
        <p:txBody>
          <a:bodyPr/>
          <a:lstStyle/>
          <a:p>
            <a:pPr algn="ctr"/>
            <a:r>
              <a:rPr lang="nl-NL" dirty="0" smtClean="0"/>
              <a:t>A </a:t>
            </a:r>
            <a:r>
              <a:rPr lang="nl-NL" dirty="0" err="1" smtClean="0"/>
              <a:t>walking</a:t>
            </a:r>
            <a:r>
              <a:rPr lang="nl-NL" dirty="0" smtClean="0"/>
              <a:t> Day in </a:t>
            </a:r>
            <a:r>
              <a:rPr lang="nl-NL" dirty="0" err="1" smtClean="0"/>
              <a:t>prachovske</a:t>
            </a:r>
            <a:r>
              <a:rPr lang="nl-NL" dirty="0" smtClean="0"/>
              <a:t> </a:t>
            </a:r>
            <a:r>
              <a:rPr lang="nl-NL" dirty="0" err="1" smtClean="0"/>
              <a:t>skaly</a:t>
            </a:r>
            <a:endParaRPr lang="nl-NL" dirty="0"/>
          </a:p>
        </p:txBody>
      </p:sp>
      <p:pic>
        <p:nvPicPr>
          <p:cNvPr id="21506" name="Picture 2" descr="C:\P-NSV\1967 Jicin\René Dias\PICT0011.JPG"/>
          <p:cNvPicPr>
            <a:picLocks noChangeAspect="1" noChangeArrowheads="1"/>
          </p:cNvPicPr>
          <p:nvPr/>
        </p:nvPicPr>
        <p:blipFill>
          <a:blip r:embed="rId2" cstate="print"/>
          <a:srcRect/>
          <a:stretch>
            <a:fillRect/>
          </a:stretch>
        </p:blipFill>
        <p:spPr bwMode="auto">
          <a:xfrm>
            <a:off x="683568" y="1340768"/>
            <a:ext cx="5391939" cy="4043954"/>
          </a:xfrm>
          <a:prstGeom prst="rect">
            <a:avLst/>
          </a:prstGeom>
          <a:noFill/>
          <a:ln>
            <a:solidFill>
              <a:schemeClr val="accent1"/>
            </a:solidFill>
          </a:ln>
        </p:spPr>
      </p:pic>
      <p:pic>
        <p:nvPicPr>
          <p:cNvPr id="21507" name="Picture 3" descr="C:\P-NSV\1967 Jicin\René Dias\Prachovske Skaly-2.JPG"/>
          <p:cNvPicPr>
            <a:picLocks noChangeAspect="1" noChangeArrowheads="1"/>
          </p:cNvPicPr>
          <p:nvPr/>
        </p:nvPicPr>
        <p:blipFill>
          <a:blip r:embed="rId3" cstate="print"/>
          <a:srcRect/>
          <a:stretch>
            <a:fillRect/>
          </a:stretch>
        </p:blipFill>
        <p:spPr bwMode="auto">
          <a:xfrm>
            <a:off x="5364088" y="2348880"/>
            <a:ext cx="3528392" cy="4319013"/>
          </a:xfrm>
          <a:prstGeom prst="rect">
            <a:avLst/>
          </a:prstGeom>
          <a:noFill/>
          <a:ln>
            <a:solidFill>
              <a:schemeClr val="accent1"/>
            </a:solidFill>
          </a:ln>
        </p:spPr>
      </p:pic>
      <p:sp>
        <p:nvSpPr>
          <p:cNvPr id="7" name="TextBox 6"/>
          <p:cNvSpPr txBox="1"/>
          <p:nvPr/>
        </p:nvSpPr>
        <p:spPr>
          <a:xfrm>
            <a:off x="3707904" y="5733256"/>
            <a:ext cx="1656184" cy="369332"/>
          </a:xfrm>
          <a:prstGeom prst="rect">
            <a:avLst/>
          </a:prstGeom>
          <a:noFill/>
        </p:spPr>
        <p:txBody>
          <a:bodyPr wrap="square" rtlCol="0">
            <a:spAutoFit/>
          </a:bodyPr>
          <a:lstStyle/>
          <a:p>
            <a:pPr algn="r"/>
            <a:r>
              <a:rPr lang="nl-NL" dirty="0" smtClean="0"/>
              <a:t>Ingrid &amp; René</a:t>
            </a:r>
            <a:endParaRPr lang="nl-N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 </a:t>
            </a:r>
            <a:r>
              <a:rPr lang="nl-NL" dirty="0" err="1" smtClean="0"/>
              <a:t>walking</a:t>
            </a:r>
            <a:r>
              <a:rPr lang="nl-NL" dirty="0" smtClean="0"/>
              <a:t> Day in </a:t>
            </a:r>
            <a:r>
              <a:rPr lang="nl-NL" dirty="0" err="1" smtClean="0"/>
              <a:t>prachovske</a:t>
            </a:r>
            <a:r>
              <a:rPr lang="nl-NL" dirty="0" smtClean="0"/>
              <a:t> </a:t>
            </a:r>
            <a:r>
              <a:rPr lang="nl-NL" dirty="0" err="1" smtClean="0"/>
              <a:t>skaly</a:t>
            </a:r>
            <a:endParaRPr lang="nl-NL" dirty="0"/>
          </a:p>
        </p:txBody>
      </p:sp>
      <p:pic>
        <p:nvPicPr>
          <p:cNvPr id="8194" name="Picture 2" descr="C:\P-NSV\1967 Jicin\Guus Foto's\161116 JICIN PRACHOVSKY SKALY.jpg"/>
          <p:cNvPicPr>
            <a:picLocks noChangeAspect="1" noChangeArrowheads="1"/>
          </p:cNvPicPr>
          <p:nvPr/>
        </p:nvPicPr>
        <p:blipFill>
          <a:blip r:embed="rId2" cstate="print"/>
          <a:srcRect/>
          <a:stretch>
            <a:fillRect/>
          </a:stretch>
        </p:blipFill>
        <p:spPr bwMode="auto">
          <a:xfrm>
            <a:off x="5220072" y="2852936"/>
            <a:ext cx="3616432" cy="3672408"/>
          </a:xfrm>
          <a:prstGeom prst="rect">
            <a:avLst/>
          </a:prstGeom>
          <a:noFill/>
        </p:spPr>
      </p:pic>
      <p:sp>
        <p:nvSpPr>
          <p:cNvPr id="6" name="TextBox 5"/>
          <p:cNvSpPr txBox="1"/>
          <p:nvPr/>
        </p:nvSpPr>
        <p:spPr>
          <a:xfrm>
            <a:off x="4644008" y="1340768"/>
            <a:ext cx="1008112" cy="369332"/>
          </a:xfrm>
          <a:prstGeom prst="rect">
            <a:avLst/>
          </a:prstGeom>
          <a:noFill/>
        </p:spPr>
        <p:txBody>
          <a:bodyPr wrap="square" rtlCol="0">
            <a:spAutoFit/>
          </a:bodyPr>
          <a:lstStyle/>
          <a:p>
            <a:r>
              <a:rPr lang="nl-NL" dirty="0" smtClean="0"/>
              <a:t>? - ? - ?</a:t>
            </a:r>
            <a:endParaRPr lang="nl-NL" dirty="0"/>
          </a:p>
        </p:txBody>
      </p:sp>
      <p:pic>
        <p:nvPicPr>
          <p:cNvPr id="8196" name="Picture 4" descr="C:\P-NSV\1967 Jicin\René Foto's\1967 Aug Renesse.jpg"/>
          <p:cNvPicPr>
            <a:picLocks noChangeAspect="1" noChangeArrowheads="1"/>
          </p:cNvPicPr>
          <p:nvPr/>
        </p:nvPicPr>
        <p:blipFill>
          <a:blip r:embed="rId3" cstate="print"/>
          <a:srcRect/>
          <a:stretch>
            <a:fillRect/>
          </a:stretch>
        </p:blipFill>
        <p:spPr bwMode="auto">
          <a:xfrm>
            <a:off x="545913" y="4225164"/>
            <a:ext cx="3433592" cy="2299859"/>
          </a:xfrm>
          <a:prstGeom prst="rect">
            <a:avLst/>
          </a:prstGeom>
          <a:noFill/>
          <a:ln>
            <a:solidFill>
              <a:schemeClr val="accent1"/>
            </a:solidFill>
          </a:ln>
        </p:spPr>
      </p:pic>
      <p:pic>
        <p:nvPicPr>
          <p:cNvPr id="8195" name="Picture 3" descr="C:\P-NSV\1967 Jicin\Carla Foto's\1967_CSSR_dia-0015.jpg"/>
          <p:cNvPicPr>
            <a:picLocks noChangeAspect="1" noChangeArrowheads="1"/>
          </p:cNvPicPr>
          <p:nvPr/>
        </p:nvPicPr>
        <p:blipFill>
          <a:blip r:embed="rId4" cstate="print"/>
          <a:srcRect/>
          <a:stretch>
            <a:fillRect/>
          </a:stretch>
        </p:blipFill>
        <p:spPr bwMode="auto">
          <a:xfrm>
            <a:off x="3806461" y="1710100"/>
            <a:ext cx="3229320" cy="2304256"/>
          </a:xfrm>
          <a:prstGeom prst="rect">
            <a:avLst/>
          </a:prstGeom>
          <a:noFill/>
          <a:ln>
            <a:solidFill>
              <a:schemeClr val="accent1"/>
            </a:solidFill>
          </a:ln>
        </p:spPr>
      </p:pic>
      <p:sp>
        <p:nvSpPr>
          <p:cNvPr id="8" name="TextBox 7"/>
          <p:cNvSpPr txBox="1"/>
          <p:nvPr/>
        </p:nvSpPr>
        <p:spPr>
          <a:xfrm>
            <a:off x="539552" y="3820398"/>
            <a:ext cx="2952328" cy="369332"/>
          </a:xfrm>
          <a:prstGeom prst="rect">
            <a:avLst/>
          </a:prstGeom>
          <a:noFill/>
        </p:spPr>
        <p:txBody>
          <a:bodyPr wrap="square" rtlCol="0">
            <a:spAutoFit/>
          </a:bodyPr>
          <a:lstStyle/>
          <a:p>
            <a:r>
              <a:rPr lang="nl-NL" dirty="0" smtClean="0"/>
              <a:t>And at the Dutch coast</a:t>
            </a:r>
            <a:endParaRPr lang="nl-NL" dirty="0"/>
          </a:p>
        </p:txBody>
      </p:sp>
      <p:pic>
        <p:nvPicPr>
          <p:cNvPr id="1026" name="Picture 2" descr="C:\P-NSV\Jicin\Locaties Jicin\Prachovske-Skaly.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6551" y="1525434"/>
            <a:ext cx="2855253" cy="2141440"/>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Jinolice Lake near Prachov for a quick swim</a:t>
            </a:r>
            <a:endParaRPr lang="nl-NL" sz="2800" dirty="0"/>
          </a:p>
        </p:txBody>
      </p:sp>
      <p:pic>
        <p:nvPicPr>
          <p:cNvPr id="22530" name="Picture 2" descr="C:\P-NSV\1967 Jicin\René Dias\Prachovske skaly-3.JPG"/>
          <p:cNvPicPr>
            <a:picLocks noChangeAspect="1" noChangeArrowheads="1"/>
          </p:cNvPicPr>
          <p:nvPr/>
        </p:nvPicPr>
        <p:blipFill>
          <a:blip r:embed="rId2" cstate="print"/>
          <a:srcRect/>
          <a:stretch>
            <a:fillRect/>
          </a:stretch>
        </p:blipFill>
        <p:spPr bwMode="auto">
          <a:xfrm>
            <a:off x="467544" y="1268760"/>
            <a:ext cx="6984776" cy="5238582"/>
          </a:xfrm>
          <a:prstGeom prst="rect">
            <a:avLst/>
          </a:prstGeom>
          <a:noFill/>
          <a:ln>
            <a:solidFill>
              <a:schemeClr val="accent1"/>
            </a:solidFill>
          </a:ln>
        </p:spPr>
      </p:pic>
      <p:pic>
        <p:nvPicPr>
          <p:cNvPr id="2051" name="Picture 3" descr="C:\P-NSV\1967 Jicin\Locaties Jicin\Jinolice Lake.jpg"/>
          <p:cNvPicPr>
            <a:picLocks noChangeAspect="1" noChangeArrowheads="1"/>
          </p:cNvPicPr>
          <p:nvPr/>
        </p:nvPicPr>
        <p:blipFill>
          <a:blip r:embed="rId3" cstate="print"/>
          <a:srcRect/>
          <a:stretch>
            <a:fillRect/>
          </a:stretch>
        </p:blipFill>
        <p:spPr bwMode="auto">
          <a:xfrm>
            <a:off x="6084168" y="4869160"/>
            <a:ext cx="2729508" cy="185175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l-NL" dirty="0" smtClean="0">
                <a:latin typeface="Times New Roman" pitchFamily="18" charset="0"/>
                <a:cs typeface="Times New Roman" pitchFamily="18" charset="0"/>
              </a:rPr>
              <a:t>50 Years of distance friendships</a:t>
            </a:r>
            <a:endParaRPr lang="nl-NL" dirty="0">
              <a:latin typeface="Times New Roman" pitchFamily="18" charset="0"/>
              <a:cs typeface="Times New Roman" pitchFamily="18" charset="0"/>
            </a:endParaRPr>
          </a:p>
        </p:txBody>
      </p:sp>
      <p:pic>
        <p:nvPicPr>
          <p:cNvPr id="1026" name="Picture 2" descr="C:\RAM Image Files\RAM Images\Nijmegen banner.jpg"/>
          <p:cNvPicPr>
            <a:picLocks noGrp="1" noChangeAspect="1" noChangeArrowheads="1"/>
          </p:cNvPicPr>
          <p:nvPr>
            <p:ph idx="1"/>
          </p:nvPr>
        </p:nvPicPr>
        <p:blipFill>
          <a:blip r:embed="rId2" cstate="print"/>
          <a:srcRect/>
          <a:stretch>
            <a:fillRect/>
          </a:stretch>
        </p:blipFill>
        <p:spPr bwMode="auto">
          <a:xfrm>
            <a:off x="179512" y="1628800"/>
            <a:ext cx="8686800" cy="782352"/>
          </a:xfrm>
          <a:prstGeom prst="rect">
            <a:avLst/>
          </a:prstGeom>
          <a:noFill/>
          <a:ln>
            <a:solidFill>
              <a:schemeClr val="accent6">
                <a:lumMod val="75000"/>
              </a:schemeClr>
            </a:solidFill>
          </a:ln>
        </p:spPr>
      </p:pic>
      <p:sp>
        <p:nvSpPr>
          <p:cNvPr id="7" name="TextBox 6"/>
          <p:cNvSpPr txBox="1"/>
          <p:nvPr/>
        </p:nvSpPr>
        <p:spPr>
          <a:xfrm>
            <a:off x="395536" y="2636912"/>
            <a:ext cx="720080" cy="830997"/>
          </a:xfrm>
          <a:prstGeom prst="rect">
            <a:avLst/>
          </a:prstGeom>
          <a:noFill/>
        </p:spPr>
        <p:txBody>
          <a:bodyPr wrap="square" rtlCol="0">
            <a:spAutoFit/>
          </a:bodyPr>
          <a:lstStyle/>
          <a:p>
            <a:r>
              <a:rPr lang="nl-NL" sz="4800" b="1" dirty="0" smtClean="0">
                <a:solidFill>
                  <a:srgbClr val="CC0000"/>
                </a:solidFill>
                <a:latin typeface="Verdana" pitchFamily="34" charset="0"/>
                <a:ea typeface="Verdana" pitchFamily="34" charset="0"/>
                <a:cs typeface="Verdana" pitchFamily="34" charset="0"/>
              </a:rPr>
              <a:t>&amp;</a:t>
            </a:r>
            <a:endParaRPr lang="nl-NL" sz="4800" b="1" dirty="0">
              <a:solidFill>
                <a:srgbClr val="CC0000"/>
              </a:solidFill>
              <a:latin typeface="Verdana" pitchFamily="34" charset="0"/>
              <a:ea typeface="Verdana" pitchFamily="34" charset="0"/>
              <a:cs typeface="Verdana" pitchFamily="34" charset="0"/>
            </a:endParaRPr>
          </a:p>
        </p:txBody>
      </p:sp>
      <p:pic>
        <p:nvPicPr>
          <p:cNvPr id="1027" name="Picture 3" descr="C:\P-NSV\1967 Jicin\1967 Wapen JICIN.jpg"/>
          <p:cNvPicPr>
            <a:picLocks noChangeAspect="1" noChangeArrowheads="1"/>
          </p:cNvPicPr>
          <p:nvPr/>
        </p:nvPicPr>
        <p:blipFill>
          <a:blip r:embed="rId3" cstate="print"/>
          <a:srcRect/>
          <a:stretch>
            <a:fillRect/>
          </a:stretch>
        </p:blipFill>
        <p:spPr bwMode="auto">
          <a:xfrm>
            <a:off x="1187624" y="2564904"/>
            <a:ext cx="1370784" cy="1370784"/>
          </a:xfrm>
          <a:prstGeom prst="rect">
            <a:avLst/>
          </a:prstGeom>
          <a:noFill/>
          <a:ln>
            <a:solidFill>
              <a:schemeClr val="accent6">
                <a:lumMod val="75000"/>
              </a:schemeClr>
            </a:solidFill>
          </a:ln>
        </p:spPr>
      </p:pic>
      <p:sp>
        <p:nvSpPr>
          <p:cNvPr id="9" name="TextBox 8"/>
          <p:cNvSpPr txBox="1"/>
          <p:nvPr/>
        </p:nvSpPr>
        <p:spPr>
          <a:xfrm>
            <a:off x="2843808" y="2780928"/>
            <a:ext cx="5976664" cy="1292662"/>
          </a:xfrm>
          <a:prstGeom prst="rect">
            <a:avLst/>
          </a:prstGeom>
          <a:noFill/>
        </p:spPr>
        <p:txBody>
          <a:bodyPr wrap="square" rtlCol="0">
            <a:spAutoFit/>
          </a:bodyPr>
          <a:lstStyle/>
          <a:p>
            <a:pPr algn="ctr"/>
            <a:r>
              <a:rPr lang="nl-NL" sz="2400" b="1" dirty="0" smtClean="0"/>
              <a:t>1967 - 2017</a:t>
            </a:r>
          </a:p>
          <a:p>
            <a:r>
              <a:rPr lang="nl-NL" dirty="0" smtClean="0"/>
              <a:t>50 Years ago students of the Nijmeegse Schoolvereniging had an exchange with students from the city of Jicin – Czechoslovakia behind the Iron Curtain.</a:t>
            </a:r>
            <a:endParaRPr lang="nl-NL" dirty="0"/>
          </a:p>
        </p:txBody>
      </p:sp>
      <p:sp>
        <p:nvSpPr>
          <p:cNvPr id="10" name="TextBox 9"/>
          <p:cNvSpPr txBox="1"/>
          <p:nvPr/>
        </p:nvSpPr>
        <p:spPr>
          <a:xfrm>
            <a:off x="1187624" y="4293096"/>
            <a:ext cx="7488832" cy="2185214"/>
          </a:xfrm>
          <a:prstGeom prst="rect">
            <a:avLst/>
          </a:prstGeom>
          <a:noFill/>
        </p:spPr>
        <p:txBody>
          <a:bodyPr wrap="square" rtlCol="0">
            <a:spAutoFit/>
          </a:bodyPr>
          <a:lstStyle/>
          <a:p>
            <a:r>
              <a:rPr lang="nl-NL" dirty="0" smtClean="0"/>
              <a:t>This year we hope to meet again in Jicin in September 2017 and look back together to those difficult times and how everbody developed themselves.</a:t>
            </a:r>
          </a:p>
          <a:p>
            <a:endParaRPr lang="nl-NL" dirty="0"/>
          </a:p>
          <a:p>
            <a:r>
              <a:rPr lang="nl-NL" dirty="0" smtClean="0"/>
              <a:t>Sadly some teachers and students has died, most did have good memories of those times. Please see the student pictures from 1967 at the end of this presentation.</a:t>
            </a:r>
          </a:p>
          <a:p>
            <a:endParaRPr lang="nl-NL" dirty="0" smtClean="0"/>
          </a:p>
          <a:p>
            <a:r>
              <a:rPr lang="nl-NL" sz="1000" dirty="0" smtClean="0"/>
              <a:t>Author: René Martens</a:t>
            </a:r>
            <a:endParaRPr lang="nl-NL"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23528" y="1412776"/>
            <a:ext cx="8686800" cy="4824536"/>
          </a:xfrm>
        </p:spPr>
        <p:txBody>
          <a:bodyPr>
            <a:normAutofit fontScale="62500" lnSpcReduction="20000"/>
          </a:bodyPr>
          <a:lstStyle/>
          <a:p>
            <a:pPr>
              <a:buNone/>
            </a:pPr>
            <a:r>
              <a:rPr lang="nl-NL" b="1" u="sng" dirty="0" smtClean="0"/>
              <a:t>Zondag 25 juni</a:t>
            </a:r>
          </a:p>
          <a:p>
            <a:pPr>
              <a:buNone/>
            </a:pPr>
            <a:endParaRPr lang="nl-NL" dirty="0" smtClean="0"/>
          </a:p>
          <a:p>
            <a:pPr>
              <a:buNone/>
            </a:pPr>
            <a:r>
              <a:rPr lang="nl-NL" dirty="0" smtClean="0"/>
              <a:t>Vandaag om 5 uur opgestaan en om half 6 naar het Riesengebirge gereden.</a:t>
            </a:r>
          </a:p>
          <a:p>
            <a:pPr>
              <a:buNone/>
            </a:pPr>
            <a:r>
              <a:rPr lang="nl-NL" dirty="0" smtClean="0"/>
              <a:t> </a:t>
            </a:r>
          </a:p>
          <a:p>
            <a:pPr>
              <a:buNone/>
            </a:pPr>
            <a:r>
              <a:rPr lang="nl-NL" dirty="0" smtClean="0"/>
              <a:t>In Pec eerst geklommen en toen met de stoeltjeslift naar boven. Toen begon het echte klimmen. Ik kwam als laatste aan, 2 uur duurde het.</a:t>
            </a:r>
          </a:p>
          <a:p>
            <a:pPr>
              <a:buNone/>
            </a:pPr>
            <a:r>
              <a:rPr lang="nl-NL" dirty="0" smtClean="0"/>
              <a:t>     Toen ik eindelijk boven was, hijgde ik verschrikkelijk. Ik kreeg meteen limonade. </a:t>
            </a:r>
          </a:p>
          <a:p>
            <a:pPr>
              <a:buNone/>
            </a:pPr>
            <a:endParaRPr lang="nl-NL" dirty="0" smtClean="0"/>
          </a:p>
          <a:p>
            <a:pPr>
              <a:buNone/>
            </a:pPr>
            <a:r>
              <a:rPr lang="nl-NL" dirty="0" smtClean="0"/>
              <a:t>Terug ging alles bergafwaarts. Iedere keer bij een beekje dronken we wat water, niet te veel. Op de terugweg nog 2 glazen limonade (aardbeien), wat bier van Sjaan en nog een slokje Tsjechische cognac.</a:t>
            </a:r>
          </a:p>
          <a:p>
            <a:pPr>
              <a:buNone/>
            </a:pPr>
            <a:r>
              <a:rPr lang="nl-NL" dirty="0" smtClean="0"/>
              <a:t>      Ben iets verbrand.</a:t>
            </a:r>
          </a:p>
          <a:p>
            <a:pPr>
              <a:buNone/>
            </a:pPr>
            <a:endParaRPr lang="nl-NL" dirty="0" smtClean="0"/>
          </a:p>
          <a:p>
            <a:pPr>
              <a:buNone/>
            </a:pPr>
            <a:r>
              <a:rPr lang="nl-NL" dirty="0" smtClean="0"/>
              <a:t>Om 8 uur thuis en toegesproken door de burgemeester van Jicin.</a:t>
            </a:r>
          </a:p>
          <a:p>
            <a:pPr>
              <a:buNone/>
            </a:pPr>
            <a:r>
              <a:rPr lang="nl-NL" dirty="0" smtClean="0"/>
              <a:t>Morgen hebben we een snipperdag.</a:t>
            </a:r>
          </a:p>
          <a:p>
            <a:pPr>
              <a:buNone/>
            </a:pPr>
            <a:endParaRPr lang="nl-NL"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Trip to spindleruv mlyn</a:t>
            </a:r>
            <a:endParaRPr lang="nl-NL" dirty="0"/>
          </a:p>
        </p:txBody>
      </p:sp>
      <p:pic>
        <p:nvPicPr>
          <p:cNvPr id="17410" name="Picture 2" descr="C:\P-NSV\1967 Jicin\René Dias\Spindleruv Myln-1.JPG"/>
          <p:cNvPicPr>
            <a:picLocks noChangeAspect="1" noChangeArrowheads="1"/>
          </p:cNvPicPr>
          <p:nvPr/>
        </p:nvPicPr>
        <p:blipFill>
          <a:blip r:embed="rId2" cstate="print"/>
          <a:srcRect/>
          <a:stretch>
            <a:fillRect/>
          </a:stretch>
        </p:blipFill>
        <p:spPr bwMode="auto">
          <a:xfrm>
            <a:off x="1115616" y="1340768"/>
            <a:ext cx="6984776" cy="523858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ctr"/>
            <a:r>
              <a:rPr lang="nl-NL" dirty="0" smtClean="0"/>
              <a:t>A day at spindleruv mlyn</a:t>
            </a:r>
            <a:endParaRPr lang="nl-NL" dirty="0"/>
          </a:p>
        </p:txBody>
      </p:sp>
      <p:pic>
        <p:nvPicPr>
          <p:cNvPr id="11266" name="Picture 2" descr="C:\P-NSV\1967 Jicin\Carla Foto's\1967_CSSR_dia-0002.jpg"/>
          <p:cNvPicPr>
            <a:picLocks noChangeAspect="1" noChangeArrowheads="1"/>
          </p:cNvPicPr>
          <p:nvPr/>
        </p:nvPicPr>
        <p:blipFill>
          <a:blip r:embed="rId2" cstate="print"/>
          <a:srcRect/>
          <a:stretch>
            <a:fillRect/>
          </a:stretch>
        </p:blipFill>
        <p:spPr bwMode="auto">
          <a:xfrm>
            <a:off x="683568" y="1340767"/>
            <a:ext cx="2520280" cy="3532069"/>
          </a:xfrm>
          <a:prstGeom prst="rect">
            <a:avLst/>
          </a:prstGeom>
          <a:noFill/>
          <a:ln>
            <a:solidFill>
              <a:schemeClr val="accent1"/>
            </a:solidFill>
          </a:ln>
        </p:spPr>
      </p:pic>
      <p:pic>
        <p:nvPicPr>
          <p:cNvPr id="11267" name="Picture 3" descr="C:\P-NSV\1967 Jicin\Carla Foto's\1967_CSSR_dia-0001.jpg"/>
          <p:cNvPicPr>
            <a:picLocks noChangeAspect="1" noChangeArrowheads="1"/>
          </p:cNvPicPr>
          <p:nvPr/>
        </p:nvPicPr>
        <p:blipFill>
          <a:blip r:embed="rId3" cstate="print"/>
          <a:srcRect/>
          <a:stretch>
            <a:fillRect/>
          </a:stretch>
        </p:blipFill>
        <p:spPr bwMode="auto">
          <a:xfrm>
            <a:off x="5004048" y="3933056"/>
            <a:ext cx="3769568" cy="2689746"/>
          </a:xfrm>
          <a:prstGeom prst="rect">
            <a:avLst/>
          </a:prstGeom>
          <a:noFill/>
          <a:ln>
            <a:solidFill>
              <a:schemeClr val="accent1"/>
            </a:solidFill>
          </a:ln>
        </p:spPr>
      </p:pic>
      <p:pic>
        <p:nvPicPr>
          <p:cNvPr id="11268" name="Picture 4" descr="C:\P-NSV\1967 Jicin\Carla Foto's\1967_CSSR_dia-0020.jpg"/>
          <p:cNvPicPr>
            <a:picLocks noChangeAspect="1" noChangeArrowheads="1"/>
          </p:cNvPicPr>
          <p:nvPr/>
        </p:nvPicPr>
        <p:blipFill>
          <a:blip r:embed="rId4" cstate="print"/>
          <a:srcRect/>
          <a:stretch>
            <a:fillRect/>
          </a:stretch>
        </p:blipFill>
        <p:spPr bwMode="auto">
          <a:xfrm>
            <a:off x="3419872" y="1340768"/>
            <a:ext cx="3841576" cy="2741127"/>
          </a:xfrm>
          <a:prstGeom prst="rect">
            <a:avLst/>
          </a:prstGeom>
          <a:noFill/>
          <a:ln>
            <a:solidFill>
              <a:schemeClr val="accent1"/>
            </a:solidFill>
          </a:ln>
        </p:spPr>
      </p:pic>
      <p:sp>
        <p:nvSpPr>
          <p:cNvPr id="7" name="TextBox 6"/>
          <p:cNvSpPr txBox="1"/>
          <p:nvPr/>
        </p:nvSpPr>
        <p:spPr>
          <a:xfrm>
            <a:off x="7236296" y="1700808"/>
            <a:ext cx="1656184" cy="1384995"/>
          </a:xfrm>
          <a:prstGeom prst="rect">
            <a:avLst/>
          </a:prstGeom>
          <a:noFill/>
        </p:spPr>
        <p:txBody>
          <a:bodyPr wrap="square" rtlCol="0">
            <a:spAutoFit/>
          </a:bodyPr>
          <a:lstStyle/>
          <a:p>
            <a:r>
              <a:rPr lang="nl-NL" sz="1400" dirty="0" smtClean="0"/>
              <a:t>Van Leeuwerden</a:t>
            </a:r>
          </a:p>
          <a:p>
            <a:r>
              <a:rPr lang="nl-NL" sz="1400" dirty="0" smtClean="0"/>
              <a:t>Jan vd Kolk</a:t>
            </a:r>
          </a:p>
          <a:p>
            <a:r>
              <a:rPr lang="nl-NL" sz="1400" dirty="0" smtClean="0"/>
              <a:t>Ruud van Benthum</a:t>
            </a:r>
          </a:p>
          <a:p>
            <a:r>
              <a:rPr lang="nl-NL" sz="1400" dirty="0" smtClean="0"/>
              <a:t>Gerda</a:t>
            </a:r>
          </a:p>
          <a:p>
            <a:r>
              <a:rPr lang="nl-NL" sz="1400" dirty="0" smtClean="0"/>
              <a:t>Jally</a:t>
            </a:r>
          </a:p>
          <a:p>
            <a:r>
              <a:rPr lang="nl-NL" sz="1400" dirty="0" smtClean="0"/>
              <a:t>Anjo</a:t>
            </a:r>
          </a:p>
        </p:txBody>
      </p:sp>
      <p:sp>
        <p:nvSpPr>
          <p:cNvPr id="8" name="TextBox 7"/>
          <p:cNvSpPr txBox="1"/>
          <p:nvPr/>
        </p:nvSpPr>
        <p:spPr>
          <a:xfrm>
            <a:off x="755576" y="4869160"/>
            <a:ext cx="2448272" cy="646331"/>
          </a:xfrm>
          <a:prstGeom prst="rect">
            <a:avLst/>
          </a:prstGeom>
          <a:noFill/>
        </p:spPr>
        <p:txBody>
          <a:bodyPr wrap="square" rtlCol="0">
            <a:spAutoFit/>
          </a:bodyPr>
          <a:lstStyle/>
          <a:p>
            <a:pPr algn="ctr"/>
            <a:r>
              <a:rPr lang="nl-NL" dirty="0" smtClean="0"/>
              <a:t>This is a havy challenge</a:t>
            </a:r>
            <a:endParaRPr lang="nl-NL"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Spindleruv to the top at 35 celsius</a:t>
            </a:r>
            <a:endParaRPr lang="nl-NL" dirty="0"/>
          </a:p>
        </p:txBody>
      </p:sp>
      <p:pic>
        <p:nvPicPr>
          <p:cNvPr id="12292" name="Picture 4" descr="C:\P-NSV\1967 Jicin\René Dias\Spindleruv Myln-5.JPG"/>
          <p:cNvPicPr>
            <a:picLocks noChangeAspect="1" noChangeArrowheads="1"/>
          </p:cNvPicPr>
          <p:nvPr/>
        </p:nvPicPr>
        <p:blipFill>
          <a:blip r:embed="rId2" cstate="print"/>
          <a:srcRect/>
          <a:stretch>
            <a:fillRect/>
          </a:stretch>
        </p:blipFill>
        <p:spPr bwMode="auto">
          <a:xfrm>
            <a:off x="3491880" y="2492896"/>
            <a:ext cx="5487949" cy="4115962"/>
          </a:xfrm>
          <a:prstGeom prst="rect">
            <a:avLst/>
          </a:prstGeom>
          <a:noFill/>
          <a:ln>
            <a:solidFill>
              <a:schemeClr val="accent1"/>
            </a:solidFill>
          </a:ln>
        </p:spPr>
      </p:pic>
      <p:pic>
        <p:nvPicPr>
          <p:cNvPr id="12291" name="Picture 3" descr="C:\P-NSV\1967 Jicin\René Dias\Spindleruv Myln-2.JPG"/>
          <p:cNvPicPr>
            <a:picLocks noChangeAspect="1" noChangeArrowheads="1"/>
          </p:cNvPicPr>
          <p:nvPr/>
        </p:nvPicPr>
        <p:blipFill>
          <a:blip r:embed="rId3" cstate="print"/>
          <a:srcRect/>
          <a:stretch>
            <a:fillRect/>
          </a:stretch>
        </p:blipFill>
        <p:spPr bwMode="auto">
          <a:xfrm>
            <a:off x="467544" y="1340768"/>
            <a:ext cx="4357879" cy="4051848"/>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AT the top in Spindleruv mlyn</a:t>
            </a:r>
            <a:endParaRPr lang="nl-NL" dirty="0"/>
          </a:p>
        </p:txBody>
      </p:sp>
      <p:pic>
        <p:nvPicPr>
          <p:cNvPr id="11266" name="Picture 2" descr="C:\P-NSV\1967 Jicin\René Dias\Spindleruv Myln-3.JPG"/>
          <p:cNvPicPr>
            <a:picLocks noChangeAspect="1" noChangeArrowheads="1"/>
          </p:cNvPicPr>
          <p:nvPr/>
        </p:nvPicPr>
        <p:blipFill>
          <a:blip r:embed="rId2" cstate="print"/>
          <a:srcRect/>
          <a:stretch>
            <a:fillRect/>
          </a:stretch>
        </p:blipFill>
        <p:spPr bwMode="auto">
          <a:xfrm>
            <a:off x="1117289" y="1340768"/>
            <a:ext cx="6984776" cy="523858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After a hard day’s work </a:t>
            </a:r>
            <a:endParaRPr lang="nl-NL" dirty="0"/>
          </a:p>
        </p:txBody>
      </p:sp>
      <p:pic>
        <p:nvPicPr>
          <p:cNvPr id="13314" name="Picture 2" descr="C:\P-NSV\1967 Jicin\René Dias\Spindleruv Myn-4.JPG"/>
          <p:cNvPicPr>
            <a:picLocks noChangeAspect="1" noChangeArrowheads="1"/>
          </p:cNvPicPr>
          <p:nvPr/>
        </p:nvPicPr>
        <p:blipFill>
          <a:blip r:embed="rId2" cstate="print"/>
          <a:srcRect/>
          <a:stretch>
            <a:fillRect/>
          </a:stretch>
        </p:blipFill>
        <p:spPr bwMode="auto">
          <a:xfrm>
            <a:off x="539552" y="1268760"/>
            <a:ext cx="5544616" cy="4158462"/>
          </a:xfrm>
          <a:prstGeom prst="rect">
            <a:avLst/>
          </a:prstGeom>
          <a:noFill/>
          <a:ln>
            <a:solidFill>
              <a:schemeClr val="accent1"/>
            </a:solidFill>
          </a:ln>
        </p:spPr>
      </p:pic>
      <p:pic>
        <p:nvPicPr>
          <p:cNvPr id="2050" name="Picture 2" descr="C:\P-NSV\1967 Jicin\Wout Foto's\foto 3.jpeg"/>
          <p:cNvPicPr>
            <a:picLocks noChangeAspect="1" noChangeArrowheads="1"/>
          </p:cNvPicPr>
          <p:nvPr/>
        </p:nvPicPr>
        <p:blipFill>
          <a:blip r:embed="rId3" cstate="print"/>
          <a:srcRect/>
          <a:stretch>
            <a:fillRect/>
          </a:stretch>
        </p:blipFill>
        <p:spPr bwMode="auto">
          <a:xfrm>
            <a:off x="5940152" y="3717032"/>
            <a:ext cx="2865437" cy="2919413"/>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An early morning walk at homole</a:t>
            </a:r>
            <a:endParaRPr lang="nl-NL" dirty="0"/>
          </a:p>
        </p:txBody>
      </p:sp>
      <p:pic>
        <p:nvPicPr>
          <p:cNvPr id="16386" name="Picture 2" descr="C:\P-NSV\1967 Jicin\René Dias\Homole.JPG"/>
          <p:cNvPicPr>
            <a:picLocks noChangeAspect="1" noChangeArrowheads="1"/>
          </p:cNvPicPr>
          <p:nvPr/>
        </p:nvPicPr>
        <p:blipFill>
          <a:blip r:embed="rId2" cstate="print"/>
          <a:srcRect/>
          <a:stretch>
            <a:fillRect/>
          </a:stretch>
        </p:blipFill>
        <p:spPr bwMode="auto">
          <a:xfrm>
            <a:off x="1043608" y="1340768"/>
            <a:ext cx="7056784" cy="5292588"/>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04800" y="1412776"/>
            <a:ext cx="8686800" cy="4667349"/>
          </a:xfrm>
        </p:spPr>
        <p:txBody>
          <a:bodyPr>
            <a:normAutofit fontScale="40000" lnSpcReduction="20000"/>
          </a:bodyPr>
          <a:lstStyle/>
          <a:p>
            <a:pPr>
              <a:buNone/>
            </a:pPr>
            <a:r>
              <a:rPr lang="nl-NL" b="1" u="sng" dirty="0" smtClean="0"/>
              <a:t>Maandag 26 juni</a:t>
            </a:r>
          </a:p>
          <a:p>
            <a:pPr>
              <a:buNone/>
            </a:pPr>
            <a:endParaRPr lang="nl-NL" dirty="0" smtClean="0"/>
          </a:p>
          <a:p>
            <a:pPr>
              <a:buNone/>
            </a:pPr>
            <a:r>
              <a:rPr lang="nl-NL" dirty="0" smtClean="0"/>
              <a:t>Uitgeslapen en kleren gewassen.  Lida gaat kaarten voor mij kopen. Vanmiddag hebben Ome Joop, Martin en Sjaan een bron schoongemaakt, echt op zijn hollands. Het water was lekker koud.</a:t>
            </a:r>
          </a:p>
          <a:p>
            <a:pPr>
              <a:buNone/>
            </a:pPr>
            <a:endParaRPr lang="nl-NL" dirty="0" smtClean="0"/>
          </a:p>
          <a:p>
            <a:pPr>
              <a:buNone/>
            </a:pPr>
            <a:r>
              <a:rPr lang="nl-NL" dirty="0" smtClean="0"/>
              <a:t>Morgen gaan we op kastelentocht. Om half 11 onweer, zoals je nog nooit gezien hebt. Een klap op 100 meter afstand.</a:t>
            </a:r>
          </a:p>
          <a:p>
            <a:pPr>
              <a:buNone/>
            </a:pPr>
            <a:r>
              <a:rPr lang="nl-NL" dirty="0" smtClean="0"/>
              <a:t>         Wij zater er net tussenin.</a:t>
            </a:r>
          </a:p>
          <a:p>
            <a:pPr>
              <a:buNone/>
            </a:pPr>
            <a:r>
              <a:rPr lang="nl-NL" dirty="0" smtClean="0"/>
              <a:t>	Jopies pyama - de pijpen - is dichtgenaaid. </a:t>
            </a:r>
          </a:p>
          <a:p>
            <a:pPr>
              <a:buNone/>
            </a:pPr>
            <a:endParaRPr lang="nl-NL" dirty="0" smtClean="0"/>
          </a:p>
          <a:p>
            <a:pPr>
              <a:buNone/>
            </a:pPr>
            <a:r>
              <a:rPr lang="nl-NL" b="1" u="sng" dirty="0" smtClean="0"/>
              <a:t>Dinsdag 27 juni</a:t>
            </a:r>
          </a:p>
          <a:p>
            <a:pPr>
              <a:buNone/>
            </a:pPr>
            <a:endParaRPr lang="nl-NL" dirty="0" smtClean="0"/>
          </a:p>
          <a:p>
            <a:pPr>
              <a:buNone/>
            </a:pPr>
            <a:r>
              <a:rPr lang="nl-NL" dirty="0" smtClean="0"/>
              <a:t>10 uur pauze. Statní Hrad museum bezocht.</a:t>
            </a:r>
          </a:p>
          <a:p>
            <a:pPr>
              <a:buNone/>
            </a:pPr>
            <a:r>
              <a:rPr lang="nl-NL" dirty="0" smtClean="0"/>
              <a:t> Veel barok en Delfts blauw. Nu half twaalf. </a:t>
            </a:r>
          </a:p>
          <a:p>
            <a:pPr>
              <a:buNone/>
            </a:pPr>
            <a:endParaRPr lang="nl-NL" dirty="0" smtClean="0"/>
          </a:p>
          <a:p>
            <a:pPr>
              <a:buNone/>
            </a:pPr>
            <a:r>
              <a:rPr lang="nl-NL" dirty="0" smtClean="0"/>
              <a:t> Om half 1 gepauzeerd en limonade en bier gedronken.</a:t>
            </a:r>
          </a:p>
          <a:p>
            <a:pPr>
              <a:buNone/>
            </a:pPr>
            <a:r>
              <a:rPr lang="nl-NL" dirty="0" smtClean="0"/>
              <a:t> Ik heb kersen gekocht.</a:t>
            </a:r>
          </a:p>
          <a:p>
            <a:pPr>
              <a:buNone/>
            </a:pPr>
            <a:r>
              <a:rPr lang="nl-NL" dirty="0" smtClean="0"/>
              <a:t> </a:t>
            </a:r>
          </a:p>
          <a:p>
            <a:pPr>
              <a:buNone/>
            </a:pPr>
            <a:r>
              <a:rPr lang="nl-NL" dirty="0" smtClean="0"/>
              <a:t>Om 2 uur, Sychrov, een Tudor style kasteel bezocht. Dia’s gekocht.</a:t>
            </a:r>
          </a:p>
          <a:p>
            <a:pPr>
              <a:buNone/>
            </a:pPr>
            <a:r>
              <a:rPr lang="nl-NL" dirty="0" smtClean="0"/>
              <a:t>  Om half 4 naar SedmiHorky een houten burcht</a:t>
            </a:r>
          </a:p>
          <a:p>
            <a:pPr>
              <a:buNone/>
            </a:pPr>
            <a:r>
              <a:rPr lang="nl-NL" dirty="0" smtClean="0"/>
              <a:t>  met omgedraaide klokken bekeken.  </a:t>
            </a:r>
          </a:p>
          <a:p>
            <a:pPr>
              <a:buNone/>
            </a:pPr>
            <a:r>
              <a:rPr lang="nl-NL" dirty="0" smtClean="0"/>
              <a:t> </a:t>
            </a:r>
          </a:p>
          <a:p>
            <a:pPr>
              <a:buNone/>
            </a:pPr>
            <a:r>
              <a:rPr lang="nl-NL" dirty="0" smtClean="0"/>
              <a:t>Morgen 2 dagen naar Brno. </a:t>
            </a:r>
            <a:endParaRPr lang="nl-NL" dirty="0"/>
          </a:p>
        </p:txBody>
      </p:sp>
      <p:pic>
        <p:nvPicPr>
          <p:cNvPr id="13313" name="Picture 1" descr="C:\P-NSV\1967 Jicin\Locaties Jicin\sedmihorky-1.png"/>
          <p:cNvPicPr>
            <a:picLocks noChangeAspect="1" noChangeArrowheads="1"/>
          </p:cNvPicPr>
          <p:nvPr/>
        </p:nvPicPr>
        <p:blipFill>
          <a:blip r:embed="rId2" cstate="print"/>
          <a:srcRect/>
          <a:stretch>
            <a:fillRect/>
          </a:stretch>
        </p:blipFill>
        <p:spPr bwMode="auto">
          <a:xfrm>
            <a:off x="4355976" y="5157192"/>
            <a:ext cx="886594" cy="1354181"/>
          </a:xfrm>
          <a:prstGeom prst="rect">
            <a:avLst/>
          </a:prstGeom>
          <a:noFill/>
        </p:spPr>
      </p:pic>
      <p:pic>
        <p:nvPicPr>
          <p:cNvPr id="13314" name="Picture 2" descr="C:\P-NSV\1967 Jicin\Locaties Jicin\sedmihorky-2.png"/>
          <p:cNvPicPr>
            <a:picLocks noChangeAspect="1" noChangeArrowheads="1"/>
          </p:cNvPicPr>
          <p:nvPr/>
        </p:nvPicPr>
        <p:blipFill>
          <a:blip r:embed="rId3" cstate="print"/>
          <a:srcRect/>
          <a:stretch>
            <a:fillRect/>
          </a:stretch>
        </p:blipFill>
        <p:spPr bwMode="auto">
          <a:xfrm>
            <a:off x="5364088" y="4529694"/>
            <a:ext cx="2664296" cy="1995650"/>
          </a:xfrm>
          <a:prstGeom prst="rect">
            <a:avLst/>
          </a:prstGeom>
          <a:noFill/>
          <a:ln>
            <a:solidFill>
              <a:schemeClr val="accent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at Statní Hrad castle</a:t>
            </a:r>
            <a:endParaRPr lang="nl-NL" dirty="0"/>
          </a:p>
        </p:txBody>
      </p:sp>
      <p:pic>
        <p:nvPicPr>
          <p:cNvPr id="4" name="Picture 3" descr="C:\P-NSV\1967 Jicin\Locaties Jicin\Statni Hrad castle.jpg"/>
          <p:cNvPicPr>
            <a:picLocks noChangeAspect="1" noChangeArrowheads="1"/>
          </p:cNvPicPr>
          <p:nvPr/>
        </p:nvPicPr>
        <p:blipFill>
          <a:blip r:embed="rId2" cstate="print"/>
          <a:srcRect/>
          <a:stretch>
            <a:fillRect/>
          </a:stretch>
        </p:blipFill>
        <p:spPr bwMode="auto">
          <a:xfrm>
            <a:off x="611560" y="1484784"/>
            <a:ext cx="3348372" cy="2232248"/>
          </a:xfrm>
          <a:prstGeom prst="rect">
            <a:avLst/>
          </a:prstGeom>
          <a:noFill/>
          <a:ln>
            <a:solidFill>
              <a:schemeClr val="accent1"/>
            </a:solidFill>
          </a:ln>
        </p:spPr>
      </p:pic>
      <p:pic>
        <p:nvPicPr>
          <p:cNvPr id="3075" name="Picture 3" descr="C:\P-NSV\1967 Jicin\Wout Foto's\Statni Hrad Castle.jpeg"/>
          <p:cNvPicPr>
            <a:picLocks noChangeAspect="1" noChangeArrowheads="1"/>
          </p:cNvPicPr>
          <p:nvPr/>
        </p:nvPicPr>
        <p:blipFill>
          <a:blip r:embed="rId3" cstate="print"/>
          <a:srcRect/>
          <a:stretch>
            <a:fillRect/>
          </a:stretch>
        </p:blipFill>
        <p:spPr bwMode="auto">
          <a:xfrm>
            <a:off x="4211960" y="1484784"/>
            <a:ext cx="3960440" cy="4010380"/>
          </a:xfrm>
          <a:prstGeom prst="rect">
            <a:avLst/>
          </a:prstGeom>
          <a:noFill/>
          <a:ln>
            <a:solidFill>
              <a:schemeClr val="accent1"/>
            </a:solidFill>
          </a:ln>
        </p:spPr>
      </p:pic>
      <p:pic>
        <p:nvPicPr>
          <p:cNvPr id="3077" name="Picture 5" descr="C:\P-NSV\1967 Jicin\Wout Foto's\Statni Hrad Castle-1.jpeg"/>
          <p:cNvPicPr>
            <a:picLocks noChangeAspect="1" noChangeArrowheads="1"/>
          </p:cNvPicPr>
          <p:nvPr/>
        </p:nvPicPr>
        <p:blipFill>
          <a:blip r:embed="rId4" cstate="print"/>
          <a:srcRect/>
          <a:stretch>
            <a:fillRect/>
          </a:stretch>
        </p:blipFill>
        <p:spPr bwMode="auto">
          <a:xfrm>
            <a:off x="899592" y="3861048"/>
            <a:ext cx="2808312" cy="2849974"/>
          </a:xfrm>
          <a:prstGeom prst="rect">
            <a:avLst/>
          </a:prstGeom>
          <a:noFill/>
          <a:ln>
            <a:solidFill>
              <a:schemeClr val="accent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to Sychrov Castle</a:t>
            </a:r>
            <a:endParaRPr lang="nl-NL" dirty="0"/>
          </a:p>
        </p:txBody>
      </p:sp>
      <p:pic>
        <p:nvPicPr>
          <p:cNvPr id="1026" name="Picture 2" descr="C:\P-NSV\1967 Jicin\Locaties Jicin\Sychrov-Castle-2.jpg"/>
          <p:cNvPicPr>
            <a:picLocks noChangeAspect="1" noChangeArrowheads="1"/>
          </p:cNvPicPr>
          <p:nvPr/>
        </p:nvPicPr>
        <p:blipFill>
          <a:blip r:embed="rId2" cstate="print"/>
          <a:srcRect/>
          <a:stretch>
            <a:fillRect/>
          </a:stretch>
        </p:blipFill>
        <p:spPr bwMode="auto">
          <a:xfrm>
            <a:off x="755576" y="2924944"/>
            <a:ext cx="4955390" cy="3456384"/>
          </a:xfrm>
          <a:prstGeom prst="rect">
            <a:avLst/>
          </a:prstGeom>
          <a:noFill/>
          <a:ln>
            <a:solidFill>
              <a:schemeClr val="accent1"/>
            </a:solidFill>
          </a:ln>
        </p:spPr>
      </p:pic>
      <p:pic>
        <p:nvPicPr>
          <p:cNvPr id="1027" name="Picture 3" descr="C:\P-NSV\1967 Jicin\Locaties Jicin\Sychrov-Castle.jpg"/>
          <p:cNvPicPr>
            <a:picLocks noChangeAspect="1" noChangeArrowheads="1"/>
          </p:cNvPicPr>
          <p:nvPr/>
        </p:nvPicPr>
        <p:blipFill>
          <a:blip r:embed="rId3" cstate="print"/>
          <a:srcRect/>
          <a:stretch>
            <a:fillRect/>
          </a:stretch>
        </p:blipFill>
        <p:spPr bwMode="auto">
          <a:xfrm>
            <a:off x="5868144" y="1484784"/>
            <a:ext cx="2999763" cy="2088232"/>
          </a:xfrm>
          <a:prstGeom prst="rect">
            <a:avLst/>
          </a:prstGeom>
          <a:noFill/>
          <a:ln>
            <a:solidFill>
              <a:schemeClr val="accent1"/>
            </a:solidFill>
          </a:ln>
        </p:spPr>
      </p:pic>
      <p:pic>
        <p:nvPicPr>
          <p:cNvPr id="1028" name="Picture 4" descr="C:\P-NSV\1967 Jicin\Locaties Jicin\To Sychrov Castle.jpg"/>
          <p:cNvPicPr>
            <a:picLocks noChangeAspect="1" noChangeArrowheads="1"/>
          </p:cNvPicPr>
          <p:nvPr/>
        </p:nvPicPr>
        <p:blipFill>
          <a:blip r:embed="rId4" cstate="print"/>
          <a:srcRect/>
          <a:stretch>
            <a:fillRect/>
          </a:stretch>
        </p:blipFill>
        <p:spPr bwMode="auto">
          <a:xfrm>
            <a:off x="5868144" y="3747794"/>
            <a:ext cx="3015233" cy="1727172"/>
          </a:xfrm>
          <a:prstGeom prst="rect">
            <a:avLst/>
          </a:prstGeom>
          <a:noFill/>
          <a:ln>
            <a:solidFill>
              <a:schemeClr val="accent1"/>
            </a:solidFill>
          </a:ln>
        </p:spPr>
      </p:pic>
      <p:sp>
        <p:nvSpPr>
          <p:cNvPr id="6" name="TextBox 5"/>
          <p:cNvSpPr txBox="1"/>
          <p:nvPr/>
        </p:nvSpPr>
        <p:spPr>
          <a:xfrm>
            <a:off x="755576" y="1628800"/>
            <a:ext cx="4968552" cy="1200329"/>
          </a:xfrm>
          <a:prstGeom prst="rect">
            <a:avLst/>
          </a:prstGeom>
          <a:noFill/>
        </p:spPr>
        <p:txBody>
          <a:bodyPr wrap="square" rtlCol="0">
            <a:spAutoFit/>
          </a:bodyPr>
          <a:lstStyle/>
          <a:p>
            <a:r>
              <a:rPr lang="nl-NL" dirty="0" smtClean="0"/>
              <a:t>We hat a nice campfire last Saturday night the first of july. The teachers we invited at the directors house and came drunk back at 02:00 and awake again to leave at 06:00.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Students</a:t>
            </a:r>
            <a:endParaRPr lang="nl-NL" dirty="0"/>
          </a:p>
        </p:txBody>
      </p:sp>
      <p:pic>
        <p:nvPicPr>
          <p:cNvPr id="2050" name="Picture 2" descr="C:\P-NSV\1967 Jicin\René Foto's\1967 Jicin-6.jpg"/>
          <p:cNvPicPr>
            <a:picLocks noGrp="1" noChangeAspect="1" noChangeArrowheads="1"/>
          </p:cNvPicPr>
          <p:nvPr>
            <p:ph idx="1"/>
          </p:nvPr>
        </p:nvPicPr>
        <p:blipFill>
          <a:blip r:embed="rId2" cstate="print"/>
          <a:srcRect/>
          <a:stretch>
            <a:fillRect/>
          </a:stretch>
        </p:blipFill>
        <p:spPr bwMode="auto">
          <a:xfrm>
            <a:off x="609273" y="1484313"/>
            <a:ext cx="7969904" cy="49720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Trip to the castles</a:t>
            </a:r>
            <a:endParaRPr lang="nl-NL" dirty="0"/>
          </a:p>
        </p:txBody>
      </p:sp>
      <p:pic>
        <p:nvPicPr>
          <p:cNvPr id="24578" name="Picture 2" descr="C:\P-NSV\1967 Jicin\René Dias\At the Castles-2.JPG"/>
          <p:cNvPicPr>
            <a:picLocks noChangeAspect="1" noChangeArrowheads="1"/>
          </p:cNvPicPr>
          <p:nvPr/>
        </p:nvPicPr>
        <p:blipFill>
          <a:blip r:embed="rId2" cstate="print"/>
          <a:srcRect/>
          <a:stretch>
            <a:fillRect/>
          </a:stretch>
        </p:blipFill>
        <p:spPr bwMode="auto">
          <a:xfrm>
            <a:off x="611560" y="1412776"/>
            <a:ext cx="4392488" cy="3294366"/>
          </a:xfrm>
          <a:prstGeom prst="rect">
            <a:avLst/>
          </a:prstGeom>
          <a:noFill/>
          <a:ln>
            <a:solidFill>
              <a:schemeClr val="accent1"/>
            </a:solidFill>
          </a:ln>
        </p:spPr>
      </p:pic>
      <p:pic>
        <p:nvPicPr>
          <p:cNvPr id="24579" name="Picture 3" descr="C:\P-NSV\1967 Jicin\René Dias\At the Castles-3.JPG"/>
          <p:cNvPicPr>
            <a:picLocks noChangeAspect="1" noChangeArrowheads="1"/>
          </p:cNvPicPr>
          <p:nvPr/>
        </p:nvPicPr>
        <p:blipFill>
          <a:blip r:embed="rId3" cstate="print"/>
          <a:srcRect/>
          <a:stretch>
            <a:fillRect/>
          </a:stretch>
        </p:blipFill>
        <p:spPr bwMode="auto">
          <a:xfrm>
            <a:off x="4572000" y="3356992"/>
            <a:ext cx="4263814" cy="3197860"/>
          </a:xfrm>
          <a:prstGeom prst="rect">
            <a:avLst/>
          </a:prstGeom>
          <a:noFill/>
          <a:ln>
            <a:solidFill>
              <a:schemeClr val="accent1"/>
            </a:solidFill>
          </a:ln>
        </p:spPr>
      </p:pic>
      <p:sp>
        <p:nvSpPr>
          <p:cNvPr id="6" name="TextBox 5"/>
          <p:cNvSpPr txBox="1"/>
          <p:nvPr/>
        </p:nvSpPr>
        <p:spPr>
          <a:xfrm>
            <a:off x="3635896" y="5157192"/>
            <a:ext cx="936104" cy="369332"/>
          </a:xfrm>
          <a:prstGeom prst="rect">
            <a:avLst/>
          </a:prstGeom>
          <a:noFill/>
        </p:spPr>
        <p:txBody>
          <a:bodyPr wrap="square" rtlCol="0">
            <a:spAutoFit/>
          </a:bodyPr>
          <a:lstStyle/>
          <a:p>
            <a:r>
              <a:rPr lang="nl-NL" dirty="0" smtClean="0"/>
              <a:t>Bronya</a:t>
            </a:r>
            <a:endParaRPr lang="nl-NL" dirty="0"/>
          </a:p>
        </p:txBody>
      </p:sp>
      <p:sp>
        <p:nvSpPr>
          <p:cNvPr id="7" name="TextBox 6"/>
          <p:cNvSpPr txBox="1"/>
          <p:nvPr/>
        </p:nvSpPr>
        <p:spPr>
          <a:xfrm>
            <a:off x="1835696" y="4653136"/>
            <a:ext cx="1512168" cy="369332"/>
          </a:xfrm>
          <a:prstGeom prst="rect">
            <a:avLst/>
          </a:prstGeom>
          <a:noFill/>
        </p:spPr>
        <p:txBody>
          <a:bodyPr wrap="square" rtlCol="0">
            <a:spAutoFit/>
          </a:bodyPr>
          <a:lstStyle/>
          <a:p>
            <a:pPr algn="ctr"/>
            <a:r>
              <a:rPr lang="nl-NL" dirty="0" smtClean="0"/>
              <a:t>René &amp; Henk</a:t>
            </a:r>
            <a:endParaRPr lang="nl-NL" dirty="0"/>
          </a:p>
        </p:txBody>
      </p:sp>
      <p:pic>
        <p:nvPicPr>
          <p:cNvPr id="8" name="Picture 5" descr="C:\P-NSV\1967 Jicin\René Foto's\1967 Jicin-16.jpg"/>
          <p:cNvPicPr>
            <a:picLocks noChangeAspect="1" noChangeArrowheads="1"/>
          </p:cNvPicPr>
          <p:nvPr/>
        </p:nvPicPr>
        <p:blipFill>
          <a:blip r:embed="rId4" cstate="print"/>
          <a:srcRect/>
          <a:stretch>
            <a:fillRect/>
          </a:stretch>
        </p:blipFill>
        <p:spPr bwMode="auto">
          <a:xfrm>
            <a:off x="5508104" y="1412776"/>
            <a:ext cx="2616916" cy="1800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04800" y="1554163"/>
            <a:ext cx="8686800" cy="3531022"/>
          </a:xfrm>
        </p:spPr>
        <p:txBody>
          <a:bodyPr>
            <a:normAutofit fontScale="47500" lnSpcReduction="20000"/>
          </a:bodyPr>
          <a:lstStyle/>
          <a:p>
            <a:pPr>
              <a:buNone/>
            </a:pPr>
            <a:r>
              <a:rPr lang="nl-NL" b="1" u="sng" dirty="0" smtClean="0"/>
              <a:t>Woensdag 28 juni</a:t>
            </a:r>
          </a:p>
          <a:p>
            <a:pPr>
              <a:buNone/>
            </a:pPr>
            <a:endParaRPr lang="nl-NL" dirty="0" smtClean="0"/>
          </a:p>
          <a:p>
            <a:pPr>
              <a:buNone/>
            </a:pPr>
            <a:r>
              <a:rPr lang="nl-NL" dirty="0" smtClean="0"/>
              <a:t>Om half 8 naar Brno vertrokken. Anjo is ziek en gaat dus niet mee.</a:t>
            </a:r>
          </a:p>
          <a:p>
            <a:pPr>
              <a:buNone/>
            </a:pPr>
            <a:r>
              <a:rPr lang="nl-NL" dirty="0" smtClean="0"/>
              <a:t>Joop Demon blijft ook hier bij zijn oogappeltje.   </a:t>
            </a:r>
          </a:p>
          <a:p>
            <a:pPr>
              <a:buNone/>
            </a:pPr>
            <a:r>
              <a:rPr lang="nl-NL" dirty="0" smtClean="0"/>
              <a:t> </a:t>
            </a:r>
          </a:p>
          <a:p>
            <a:pPr>
              <a:buNone/>
            </a:pPr>
            <a:r>
              <a:rPr lang="nl-NL" dirty="0" smtClean="0"/>
              <a:t>Om 11 uur in de grotten vlak bij Brno. </a:t>
            </a:r>
          </a:p>
          <a:p>
            <a:pPr>
              <a:buNone/>
            </a:pPr>
            <a:endParaRPr lang="nl-NL" dirty="0" smtClean="0"/>
          </a:p>
          <a:p>
            <a:pPr>
              <a:buNone/>
            </a:pPr>
            <a:r>
              <a:rPr lang="nl-NL" dirty="0" smtClean="0"/>
              <a:t>Om 1 uur gegeten, heel lekker.  Toen nog 2 grotten bezocht. Dia’s gekocht. Het leem komt aan je schoenen. Grootste grot van Tsjechië bezocht. Heel koud en groot.</a:t>
            </a:r>
          </a:p>
          <a:p>
            <a:pPr>
              <a:buNone/>
            </a:pPr>
            <a:r>
              <a:rPr lang="nl-NL" dirty="0" smtClean="0"/>
              <a:t> </a:t>
            </a:r>
          </a:p>
          <a:p>
            <a:pPr>
              <a:buNone/>
            </a:pPr>
            <a:r>
              <a:rPr lang="nl-NL" dirty="0" smtClean="0"/>
              <a:t>Om 19:00 uur op camping Obora bij Brno</a:t>
            </a:r>
          </a:p>
          <a:p>
            <a:pPr>
              <a:buNone/>
            </a:pPr>
            <a:r>
              <a:rPr lang="nl-NL" dirty="0" smtClean="0"/>
              <a:t>       aangekomen.</a:t>
            </a:r>
          </a:p>
          <a:p>
            <a:pPr>
              <a:buNone/>
            </a:pPr>
            <a:endParaRPr lang="nl-NL" dirty="0" smtClean="0"/>
          </a:p>
          <a:p>
            <a:pPr>
              <a:buNone/>
            </a:pPr>
            <a:r>
              <a:rPr lang="nl-NL" dirty="0" smtClean="0"/>
              <a:t>We hebben een huisje voor 3 personen.</a:t>
            </a:r>
          </a:p>
          <a:p>
            <a:endParaRPr lang="nl-NL" dirty="0"/>
          </a:p>
        </p:txBody>
      </p:sp>
      <p:pic>
        <p:nvPicPr>
          <p:cNvPr id="10241" name="Picture 1" descr="C:\P-NSV\1967 Jicin\Locaties Jicin\Camp obora brno.jpg"/>
          <p:cNvPicPr>
            <a:picLocks noChangeAspect="1" noChangeArrowheads="1"/>
          </p:cNvPicPr>
          <p:nvPr/>
        </p:nvPicPr>
        <p:blipFill>
          <a:blip r:embed="rId2" cstate="print"/>
          <a:srcRect/>
          <a:stretch>
            <a:fillRect/>
          </a:stretch>
        </p:blipFill>
        <p:spPr bwMode="auto">
          <a:xfrm>
            <a:off x="5148064" y="3861048"/>
            <a:ext cx="3082652" cy="2311989"/>
          </a:xfrm>
          <a:prstGeom prst="rect">
            <a:avLst/>
          </a:prstGeom>
          <a:noFill/>
          <a:ln>
            <a:solidFill>
              <a:schemeClr val="accent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On tHe Road</a:t>
            </a:r>
            <a:endParaRPr lang="nl-NL" dirty="0"/>
          </a:p>
        </p:txBody>
      </p:sp>
      <p:pic>
        <p:nvPicPr>
          <p:cNvPr id="7170" name="Picture 2" descr="C:\P-NSV\1967 Jicin\René Dias\On the Road-2.JPG"/>
          <p:cNvPicPr>
            <a:picLocks noChangeAspect="1" noChangeArrowheads="1"/>
          </p:cNvPicPr>
          <p:nvPr/>
        </p:nvPicPr>
        <p:blipFill>
          <a:blip r:embed="rId2" cstate="print"/>
          <a:srcRect/>
          <a:stretch>
            <a:fillRect/>
          </a:stretch>
        </p:blipFill>
        <p:spPr bwMode="auto">
          <a:xfrm>
            <a:off x="3995936" y="2996952"/>
            <a:ext cx="4848538" cy="3636404"/>
          </a:xfrm>
          <a:prstGeom prst="rect">
            <a:avLst/>
          </a:prstGeom>
          <a:noFill/>
          <a:ln>
            <a:solidFill>
              <a:schemeClr val="accent1"/>
            </a:solidFill>
          </a:ln>
        </p:spPr>
      </p:pic>
      <p:pic>
        <p:nvPicPr>
          <p:cNvPr id="4" name="Picture 3" descr="C:\P-NSV\1967 Jicin\René Dias\The Dam-5.JPG"/>
          <p:cNvPicPr>
            <a:picLocks noChangeAspect="1" noChangeArrowheads="1"/>
          </p:cNvPicPr>
          <p:nvPr/>
        </p:nvPicPr>
        <p:blipFill>
          <a:blip r:embed="rId3" cstate="print"/>
          <a:srcRect/>
          <a:stretch>
            <a:fillRect/>
          </a:stretch>
        </p:blipFill>
        <p:spPr bwMode="auto">
          <a:xfrm>
            <a:off x="323528" y="1412776"/>
            <a:ext cx="4171625" cy="3128719"/>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Trip to BRNO</a:t>
            </a:r>
            <a:endParaRPr lang="nl-NL" dirty="0"/>
          </a:p>
        </p:txBody>
      </p:sp>
      <p:pic>
        <p:nvPicPr>
          <p:cNvPr id="8194" name="Picture 2" descr="C:\P-NSV\1967 Jicin\René Dias\Spindleruv Myln-1.JPG"/>
          <p:cNvPicPr>
            <a:picLocks noChangeAspect="1" noChangeArrowheads="1"/>
          </p:cNvPicPr>
          <p:nvPr/>
        </p:nvPicPr>
        <p:blipFill>
          <a:blip r:embed="rId2" cstate="print"/>
          <a:srcRect/>
          <a:stretch>
            <a:fillRect/>
          </a:stretch>
        </p:blipFill>
        <p:spPr bwMode="auto">
          <a:xfrm>
            <a:off x="1043608" y="1340768"/>
            <a:ext cx="6912768" cy="518457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p:txBody>
          <a:bodyPr>
            <a:normAutofit fontScale="47500" lnSpcReduction="20000"/>
          </a:bodyPr>
          <a:lstStyle/>
          <a:p>
            <a:pPr>
              <a:buNone/>
            </a:pPr>
            <a:r>
              <a:rPr lang="nl-NL" b="1" u="sng" dirty="0" smtClean="0"/>
              <a:t>Donderdag 29 juni</a:t>
            </a:r>
          </a:p>
          <a:p>
            <a:pPr>
              <a:buNone/>
            </a:pPr>
            <a:endParaRPr lang="nl-NL" dirty="0" smtClean="0"/>
          </a:p>
          <a:p>
            <a:pPr>
              <a:buNone/>
            </a:pPr>
            <a:r>
              <a:rPr lang="nl-NL" dirty="0" smtClean="0"/>
              <a:t>Verslapen en om half 8 opgestaan.</a:t>
            </a:r>
          </a:p>
          <a:p>
            <a:pPr>
              <a:buNone/>
            </a:pPr>
            <a:r>
              <a:rPr lang="nl-NL" dirty="0" smtClean="0"/>
              <a:t>Om kwart over 9 naar Brno vertrokken om de catacomben te bezichtigen.</a:t>
            </a:r>
          </a:p>
          <a:p>
            <a:pPr>
              <a:buNone/>
            </a:pPr>
            <a:r>
              <a:rPr lang="nl-NL" dirty="0" smtClean="0"/>
              <a:t>	Ik niet, ben gaan winkelen en souvenirs gekocht.</a:t>
            </a:r>
          </a:p>
          <a:p>
            <a:pPr>
              <a:buNone/>
            </a:pPr>
            <a:r>
              <a:rPr lang="nl-NL" dirty="0" smtClean="0"/>
              <a:t>	Vanmorgen in Brno een plaat en een vlaggetje gekocht.</a:t>
            </a:r>
          </a:p>
          <a:p>
            <a:pPr>
              <a:buNone/>
            </a:pPr>
            <a:endParaRPr lang="nl-NL" dirty="0" smtClean="0"/>
          </a:p>
          <a:p>
            <a:pPr>
              <a:buNone/>
            </a:pPr>
            <a:r>
              <a:rPr lang="nl-NL" dirty="0" smtClean="0"/>
              <a:t>Dia gemaakt bij de Stausee. </a:t>
            </a:r>
          </a:p>
          <a:p>
            <a:pPr>
              <a:buNone/>
            </a:pPr>
            <a:r>
              <a:rPr lang="nl-NL" dirty="0" smtClean="0"/>
              <a:t> </a:t>
            </a:r>
          </a:p>
          <a:p>
            <a:pPr>
              <a:buNone/>
            </a:pPr>
            <a:r>
              <a:rPr lang="nl-NL" dirty="0" smtClean="0"/>
              <a:t>Een kasteel bezocht. Erg vervelend.</a:t>
            </a:r>
          </a:p>
          <a:p>
            <a:pPr>
              <a:buNone/>
            </a:pPr>
            <a:r>
              <a:rPr lang="nl-NL" dirty="0" smtClean="0"/>
              <a:t> </a:t>
            </a:r>
          </a:p>
          <a:p>
            <a:pPr>
              <a:buNone/>
            </a:pPr>
            <a:r>
              <a:rPr lang="nl-NL" dirty="0" smtClean="0"/>
              <a:t>Morgen om half 10 thuis en om 12 uur gaan slapen.</a:t>
            </a:r>
          </a:p>
          <a:p>
            <a:pPr>
              <a:buNone/>
            </a:pPr>
            <a:r>
              <a:rPr lang="nl-NL" dirty="0" smtClean="0"/>
              <a:t> </a:t>
            </a:r>
          </a:p>
          <a:p>
            <a:pPr>
              <a:buNone/>
            </a:pPr>
            <a:r>
              <a:rPr lang="nl-NL" b="1" u="sng" dirty="0" smtClean="0"/>
              <a:t>Vrijdag 30 juni</a:t>
            </a:r>
            <a:endParaRPr lang="nl-NL" dirty="0" smtClean="0"/>
          </a:p>
          <a:p>
            <a:pPr>
              <a:buNone/>
            </a:pPr>
            <a:r>
              <a:rPr lang="nl-NL" dirty="0" smtClean="0"/>
              <a:t>Om kwart over 8 opgestaan, 9 uur ontbijt.</a:t>
            </a:r>
          </a:p>
          <a:p>
            <a:pPr>
              <a:buNone/>
            </a:pPr>
            <a:endParaRPr lang="nl-NL" dirty="0" smtClean="0"/>
          </a:p>
          <a:p>
            <a:pPr>
              <a:buNone/>
            </a:pPr>
            <a:r>
              <a:rPr lang="nl-NL" dirty="0" smtClean="0"/>
              <a:t>De hele dag kleren gewassen en naar muziek geluisterd.</a:t>
            </a:r>
          </a:p>
          <a:p>
            <a:endParaRPr lang="nl-N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04800" y="553134"/>
            <a:ext cx="8686800" cy="646331"/>
          </a:xfrm>
          <a:prstGeom prst="rect">
            <a:avLst/>
          </a:prstGeom>
          <a:noFill/>
        </p:spPr>
        <p:txBody>
          <a:bodyPr wrap="square" rtlCol="0">
            <a:spAutoFit/>
          </a:bodyPr>
          <a:lstStyle/>
          <a:p>
            <a:pPr algn="ctr"/>
            <a:r>
              <a:rPr lang="nl-NL" dirty="0" smtClean="0"/>
              <a:t>PERNSTEJN Castle</a:t>
            </a:r>
            <a:endParaRPr lang="nl-NL" dirty="0"/>
          </a:p>
        </p:txBody>
      </p:sp>
      <p:pic>
        <p:nvPicPr>
          <p:cNvPr id="20483" name="Picture 3" descr="C:\P-NSV\1967 Jicin\René Dias\Pernstejn Castle.JPG"/>
          <p:cNvPicPr>
            <a:picLocks noChangeAspect="1" noChangeArrowheads="1"/>
          </p:cNvPicPr>
          <p:nvPr/>
        </p:nvPicPr>
        <p:blipFill>
          <a:blip r:embed="rId2" cstate="print"/>
          <a:srcRect/>
          <a:stretch>
            <a:fillRect/>
          </a:stretch>
        </p:blipFill>
        <p:spPr bwMode="auto">
          <a:xfrm>
            <a:off x="683568" y="1412776"/>
            <a:ext cx="5738042" cy="5256584"/>
          </a:xfrm>
          <a:prstGeom prst="rect">
            <a:avLst/>
          </a:prstGeom>
          <a:noFill/>
          <a:ln>
            <a:solidFill>
              <a:schemeClr val="accent1"/>
            </a:solidFill>
          </a:ln>
        </p:spPr>
      </p:pic>
      <p:pic>
        <p:nvPicPr>
          <p:cNvPr id="20484" name="Picture 4" descr="C:\P-NSV\1967 Jicin\Locaties Jicin\Pernstejn Castle.jpg"/>
          <p:cNvPicPr>
            <a:picLocks noChangeAspect="1" noChangeArrowheads="1"/>
          </p:cNvPicPr>
          <p:nvPr/>
        </p:nvPicPr>
        <p:blipFill>
          <a:blip r:embed="rId3" cstate="print"/>
          <a:srcRect/>
          <a:stretch>
            <a:fillRect/>
          </a:stretch>
        </p:blipFill>
        <p:spPr bwMode="auto">
          <a:xfrm>
            <a:off x="5940152" y="1700808"/>
            <a:ext cx="2880320" cy="2002304"/>
          </a:xfrm>
          <a:prstGeom prst="rect">
            <a:avLst/>
          </a:prstGeom>
          <a:noFill/>
          <a:ln>
            <a:solidFill>
              <a:schemeClr val="accent1"/>
            </a:solidFill>
          </a:ln>
        </p:spPr>
      </p:pic>
      <p:sp>
        <p:nvSpPr>
          <p:cNvPr id="8" name="TextBox 7"/>
          <p:cNvSpPr txBox="1"/>
          <p:nvPr/>
        </p:nvSpPr>
        <p:spPr>
          <a:xfrm>
            <a:off x="6588224" y="3789040"/>
            <a:ext cx="2160240" cy="369332"/>
          </a:xfrm>
          <a:prstGeom prst="rect">
            <a:avLst/>
          </a:prstGeom>
          <a:noFill/>
        </p:spPr>
        <p:txBody>
          <a:bodyPr wrap="square" rtlCol="0">
            <a:spAutoFit/>
          </a:bodyPr>
          <a:lstStyle/>
          <a:p>
            <a:r>
              <a:rPr lang="nl-NL" dirty="0" smtClean="0"/>
              <a:t>On our trip to Brno</a:t>
            </a:r>
            <a:endParaRPr lang="nl-NL" dirty="0"/>
          </a:p>
        </p:txBody>
      </p:sp>
      <p:pic>
        <p:nvPicPr>
          <p:cNvPr id="20485" name="Picture 5" descr="C:\P-NSV\1967 Jicin\Locaties Jicin\To Pernstejn Castle.jpg"/>
          <p:cNvPicPr>
            <a:picLocks noChangeAspect="1" noChangeArrowheads="1"/>
          </p:cNvPicPr>
          <p:nvPr/>
        </p:nvPicPr>
        <p:blipFill>
          <a:blip r:embed="rId4" cstate="print"/>
          <a:srcRect/>
          <a:stretch>
            <a:fillRect/>
          </a:stretch>
        </p:blipFill>
        <p:spPr bwMode="auto">
          <a:xfrm>
            <a:off x="5935694" y="4149080"/>
            <a:ext cx="2891305" cy="165618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 day at the castles </a:t>
            </a:r>
            <a:endParaRPr lang="nl-NL" dirty="0"/>
          </a:p>
        </p:txBody>
      </p:sp>
      <p:pic>
        <p:nvPicPr>
          <p:cNvPr id="12290" name="Picture 2" descr="C:\P-NSV\1967 Jicin\Carla Foto's\1967_CSSR_dia-0007.jpg"/>
          <p:cNvPicPr>
            <a:picLocks noChangeAspect="1" noChangeArrowheads="1"/>
          </p:cNvPicPr>
          <p:nvPr/>
        </p:nvPicPr>
        <p:blipFill>
          <a:blip r:embed="rId2" cstate="print"/>
          <a:srcRect/>
          <a:stretch>
            <a:fillRect/>
          </a:stretch>
        </p:blipFill>
        <p:spPr bwMode="auto">
          <a:xfrm>
            <a:off x="683568" y="1340768"/>
            <a:ext cx="2557686" cy="3584492"/>
          </a:xfrm>
          <a:prstGeom prst="rect">
            <a:avLst/>
          </a:prstGeom>
          <a:noFill/>
          <a:ln>
            <a:solidFill>
              <a:schemeClr val="accent1"/>
            </a:solidFill>
          </a:ln>
        </p:spPr>
      </p:pic>
      <p:sp>
        <p:nvSpPr>
          <p:cNvPr id="5" name="TextBox 4"/>
          <p:cNvSpPr txBox="1"/>
          <p:nvPr/>
        </p:nvSpPr>
        <p:spPr>
          <a:xfrm>
            <a:off x="899592" y="4941168"/>
            <a:ext cx="2160240" cy="369332"/>
          </a:xfrm>
          <a:prstGeom prst="rect">
            <a:avLst/>
          </a:prstGeom>
          <a:noFill/>
        </p:spPr>
        <p:txBody>
          <a:bodyPr wrap="square" rtlCol="0">
            <a:spAutoFit/>
          </a:bodyPr>
          <a:lstStyle/>
          <a:p>
            <a:r>
              <a:rPr lang="nl-NL" dirty="0" smtClean="0"/>
              <a:t>PERNSTEJN Castle</a:t>
            </a:r>
            <a:endParaRPr lang="nl-NL" dirty="0"/>
          </a:p>
        </p:txBody>
      </p:sp>
      <p:pic>
        <p:nvPicPr>
          <p:cNvPr id="12291" name="Picture 3" descr="C:\P-NSV\1967 Jicin\Carla Foto's\1967_CSSR_dia-0009.jpg"/>
          <p:cNvPicPr>
            <a:picLocks noChangeAspect="1" noChangeArrowheads="1"/>
          </p:cNvPicPr>
          <p:nvPr/>
        </p:nvPicPr>
        <p:blipFill>
          <a:blip r:embed="rId3" cstate="print"/>
          <a:srcRect/>
          <a:stretch>
            <a:fillRect/>
          </a:stretch>
        </p:blipFill>
        <p:spPr bwMode="auto">
          <a:xfrm>
            <a:off x="3419873" y="1340768"/>
            <a:ext cx="2209372" cy="3096344"/>
          </a:xfrm>
          <a:prstGeom prst="rect">
            <a:avLst/>
          </a:prstGeom>
          <a:noFill/>
          <a:ln>
            <a:solidFill>
              <a:schemeClr val="accent1"/>
            </a:solidFill>
          </a:ln>
        </p:spPr>
      </p:pic>
      <p:pic>
        <p:nvPicPr>
          <p:cNvPr id="12292" name="Picture 4" descr="C:\P-NSV\1967 Jicin\Carla Foto's\1967_CSSR_dia-0006.jpg"/>
          <p:cNvPicPr>
            <a:picLocks noChangeAspect="1" noChangeArrowheads="1"/>
          </p:cNvPicPr>
          <p:nvPr/>
        </p:nvPicPr>
        <p:blipFill>
          <a:blip r:embed="rId4" cstate="print"/>
          <a:srcRect/>
          <a:stretch>
            <a:fillRect/>
          </a:stretch>
        </p:blipFill>
        <p:spPr bwMode="auto">
          <a:xfrm>
            <a:off x="4860032" y="4581128"/>
            <a:ext cx="2982269" cy="2127975"/>
          </a:xfrm>
          <a:prstGeom prst="rect">
            <a:avLst/>
          </a:prstGeom>
          <a:noFill/>
          <a:ln>
            <a:solidFill>
              <a:schemeClr val="accent1"/>
            </a:solidFill>
          </a:ln>
        </p:spPr>
      </p:pic>
      <p:sp>
        <p:nvSpPr>
          <p:cNvPr id="10" name="TextBox 9"/>
          <p:cNvSpPr txBox="1"/>
          <p:nvPr/>
        </p:nvSpPr>
        <p:spPr>
          <a:xfrm>
            <a:off x="467544" y="5373216"/>
            <a:ext cx="4032448" cy="738664"/>
          </a:xfrm>
          <a:prstGeom prst="rect">
            <a:avLst/>
          </a:prstGeom>
          <a:noFill/>
        </p:spPr>
        <p:txBody>
          <a:bodyPr wrap="square" rtlCol="0">
            <a:spAutoFit/>
          </a:bodyPr>
          <a:lstStyle/>
          <a:p>
            <a:pPr algn="ctr"/>
            <a:r>
              <a:rPr lang="en-US" sz="1400" dirty="0" smtClean="0"/>
              <a:t>A castle on a rock above the village of </a:t>
            </a:r>
            <a:r>
              <a:rPr lang="en-US" sz="1400" dirty="0" smtClean="0">
                <a:hlinkClick r:id="rId5" tooltip="Nedvědice"/>
              </a:rPr>
              <a:t>Nedvědice</a:t>
            </a:r>
            <a:r>
              <a:rPr lang="en-US" sz="1400" dirty="0" smtClean="0"/>
              <a:t> and the rivers </a:t>
            </a:r>
            <a:r>
              <a:rPr lang="en-US" sz="1400" dirty="0" smtClean="0">
                <a:hlinkClick r:id="rId6" tooltip="Svratka River"/>
              </a:rPr>
              <a:t>Svratka</a:t>
            </a:r>
            <a:r>
              <a:rPr lang="en-US" sz="1400" dirty="0" smtClean="0"/>
              <a:t> and </a:t>
            </a:r>
            <a:r>
              <a:rPr lang="en-US" sz="1400" dirty="0" smtClean="0">
                <a:hlinkClick r:id="rId7" tooltip="Nedvědička (page does not exist)"/>
              </a:rPr>
              <a:t>Nedvědička</a:t>
            </a:r>
            <a:r>
              <a:rPr lang="en-US" sz="1400" dirty="0" smtClean="0"/>
              <a:t>, some 40 kilometres (25 mi) northwest of </a:t>
            </a:r>
            <a:r>
              <a:rPr lang="en-US" sz="1400" dirty="0" smtClean="0">
                <a:hlinkClick r:id="rId8" tooltip="Brno"/>
              </a:rPr>
              <a:t>Brno</a:t>
            </a:r>
            <a:r>
              <a:rPr lang="en-US" sz="1400" dirty="0"/>
              <a:t>.</a:t>
            </a:r>
            <a:endParaRPr lang="nl-NL" sz="1400" dirty="0"/>
          </a:p>
        </p:txBody>
      </p:sp>
      <p:pic>
        <p:nvPicPr>
          <p:cNvPr id="1027" name="Picture 3" descr="C:\P-NSV\1967 Jicin\Wout Foto's\Pernstejn.jpeg"/>
          <p:cNvPicPr>
            <a:picLocks noChangeAspect="1" noChangeArrowheads="1"/>
          </p:cNvPicPr>
          <p:nvPr/>
        </p:nvPicPr>
        <p:blipFill>
          <a:blip r:embed="rId9" cstate="print"/>
          <a:srcRect/>
          <a:stretch>
            <a:fillRect/>
          </a:stretch>
        </p:blipFill>
        <p:spPr bwMode="auto">
          <a:xfrm>
            <a:off x="5724128" y="1340768"/>
            <a:ext cx="3018060" cy="309634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dam of Vodni Nadrez Vir i </a:t>
            </a:r>
            <a:endParaRPr lang="nl-NL" dirty="0"/>
          </a:p>
        </p:txBody>
      </p:sp>
      <p:pic>
        <p:nvPicPr>
          <p:cNvPr id="5123" name="Picture 3" descr="C:\P-NSV\1967 Jicin\René Dias\The Dam-2.JPG"/>
          <p:cNvPicPr>
            <a:picLocks noChangeAspect="1" noChangeArrowheads="1"/>
          </p:cNvPicPr>
          <p:nvPr/>
        </p:nvPicPr>
        <p:blipFill>
          <a:blip r:embed="rId2" cstate="print"/>
          <a:srcRect/>
          <a:stretch>
            <a:fillRect/>
          </a:stretch>
        </p:blipFill>
        <p:spPr bwMode="auto">
          <a:xfrm>
            <a:off x="3635896" y="2780928"/>
            <a:ext cx="5127909" cy="3845932"/>
          </a:xfrm>
          <a:prstGeom prst="rect">
            <a:avLst/>
          </a:prstGeom>
          <a:noFill/>
          <a:ln>
            <a:solidFill>
              <a:schemeClr val="accent1"/>
            </a:solidFill>
          </a:ln>
        </p:spPr>
      </p:pic>
      <p:pic>
        <p:nvPicPr>
          <p:cNvPr id="5122" name="Picture 2" descr="C:\P-NSV\1967 Jicin\René Dias\PICT0029.JPG"/>
          <p:cNvPicPr>
            <a:picLocks noChangeAspect="1" noChangeArrowheads="1"/>
          </p:cNvPicPr>
          <p:nvPr/>
        </p:nvPicPr>
        <p:blipFill>
          <a:blip r:embed="rId3" cstate="print"/>
          <a:srcRect/>
          <a:stretch>
            <a:fillRect/>
          </a:stretch>
        </p:blipFill>
        <p:spPr bwMode="auto">
          <a:xfrm>
            <a:off x="611559" y="1340768"/>
            <a:ext cx="3936437" cy="2952328"/>
          </a:xfrm>
          <a:prstGeom prst="rect">
            <a:avLst/>
          </a:prstGeom>
          <a:noFill/>
          <a:ln>
            <a:solidFill>
              <a:schemeClr val="accent1"/>
            </a:solidFill>
          </a:ln>
        </p:spPr>
      </p:pic>
      <p:pic>
        <p:nvPicPr>
          <p:cNvPr id="5124" name="Picture 4" descr="C:\P-NSV\1967 Jicin\René Dias\The Dam-3.JPG"/>
          <p:cNvPicPr>
            <a:picLocks noChangeAspect="1" noChangeArrowheads="1"/>
          </p:cNvPicPr>
          <p:nvPr/>
        </p:nvPicPr>
        <p:blipFill>
          <a:blip r:embed="rId4" cstate="print"/>
          <a:srcRect/>
          <a:stretch>
            <a:fillRect/>
          </a:stretch>
        </p:blipFill>
        <p:spPr bwMode="auto">
          <a:xfrm>
            <a:off x="611560" y="4437112"/>
            <a:ext cx="2880321" cy="216024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At the dam with Eva &amp; René</a:t>
            </a:r>
            <a:endParaRPr lang="nl-NL" dirty="0"/>
          </a:p>
        </p:txBody>
      </p:sp>
      <p:pic>
        <p:nvPicPr>
          <p:cNvPr id="6146" name="Picture 2" descr="C:\P-NSV\1967 Jicin\René Dias\The Dam-4.JPG"/>
          <p:cNvPicPr>
            <a:picLocks noChangeAspect="1" noChangeArrowheads="1"/>
          </p:cNvPicPr>
          <p:nvPr/>
        </p:nvPicPr>
        <p:blipFill>
          <a:blip r:embed="rId2" cstate="print"/>
          <a:srcRect/>
          <a:stretch>
            <a:fillRect/>
          </a:stretch>
        </p:blipFill>
        <p:spPr bwMode="auto">
          <a:xfrm>
            <a:off x="1043608" y="1340768"/>
            <a:ext cx="6912768" cy="518457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At the lake of Vodni Nadrez Vir I</a:t>
            </a:r>
            <a:endParaRPr lang="nl-NL" dirty="0"/>
          </a:p>
        </p:txBody>
      </p:sp>
      <p:grpSp>
        <p:nvGrpSpPr>
          <p:cNvPr id="17410" name="Groep 443"/>
          <p:cNvGrpSpPr>
            <a:grpSpLocks/>
          </p:cNvGrpSpPr>
          <p:nvPr/>
        </p:nvGrpSpPr>
        <p:grpSpPr bwMode="auto">
          <a:xfrm>
            <a:off x="683568" y="1628800"/>
            <a:ext cx="3096344" cy="4392488"/>
            <a:chOff x="0" y="0"/>
            <a:chExt cx="21056" cy="29685"/>
          </a:xfrm>
        </p:grpSpPr>
        <p:pic>
          <p:nvPicPr>
            <p:cNvPr id="441" name="Afbeelding 441" descr="1967 Jicin-17"/>
            <p:cNvPicPr>
              <a:picLocks noChangeAspect="1"/>
            </p:cNvPicPr>
            <p:nvPr/>
          </p:nvPicPr>
          <p:blipFill>
            <a:blip r:embed="rId2" cstate="print"/>
            <a:srcRect/>
            <a:stretch>
              <a:fillRect/>
            </a:stretch>
          </p:blipFill>
          <p:spPr bwMode="auto">
            <a:xfrm>
              <a:off x="0" y="0"/>
              <a:ext cx="21056" cy="14617"/>
            </a:xfrm>
            <a:prstGeom prst="rect">
              <a:avLst/>
            </a:prstGeom>
            <a:noFill/>
            <a:ln>
              <a:solidFill>
                <a:schemeClr val="accent1"/>
              </a:solidFill>
            </a:ln>
          </p:spPr>
        </p:pic>
        <p:pic>
          <p:nvPicPr>
            <p:cNvPr id="442" name="Afbeelding 442" descr="1967 Jicin-14"/>
            <p:cNvPicPr>
              <a:picLocks noChangeAspect="1"/>
            </p:cNvPicPr>
            <p:nvPr/>
          </p:nvPicPr>
          <p:blipFill>
            <a:blip r:embed="rId3" cstate="print"/>
            <a:srcRect/>
            <a:stretch>
              <a:fillRect/>
            </a:stretch>
          </p:blipFill>
          <p:spPr bwMode="auto">
            <a:xfrm>
              <a:off x="0" y="15454"/>
              <a:ext cx="21056" cy="14231"/>
            </a:xfrm>
            <a:prstGeom prst="rect">
              <a:avLst/>
            </a:prstGeom>
            <a:noFill/>
            <a:ln>
              <a:solidFill>
                <a:schemeClr val="accent1"/>
              </a:solidFill>
            </a:ln>
          </p:spPr>
        </p:pic>
      </p:grpSp>
      <p:pic>
        <p:nvPicPr>
          <p:cNvPr id="17413" name="Picture 5" descr="C:\P-NSV\1967 Jicin\René Foto's\1967 Jicin-13.jpg"/>
          <p:cNvPicPr>
            <a:picLocks noChangeAspect="1" noChangeArrowheads="1"/>
          </p:cNvPicPr>
          <p:nvPr/>
        </p:nvPicPr>
        <p:blipFill>
          <a:blip r:embed="rId4" cstate="print"/>
          <a:srcRect/>
          <a:stretch>
            <a:fillRect/>
          </a:stretch>
        </p:blipFill>
        <p:spPr bwMode="auto">
          <a:xfrm>
            <a:off x="3995936" y="1268760"/>
            <a:ext cx="4752528" cy="3329417"/>
          </a:xfrm>
          <a:prstGeom prst="rect">
            <a:avLst/>
          </a:prstGeom>
          <a:noFill/>
          <a:ln>
            <a:solidFill>
              <a:schemeClr val="accent1"/>
            </a:solidFill>
          </a:ln>
        </p:spPr>
      </p:pic>
      <p:sp>
        <p:nvSpPr>
          <p:cNvPr id="8" name="TextBox 7"/>
          <p:cNvSpPr txBox="1"/>
          <p:nvPr/>
        </p:nvSpPr>
        <p:spPr>
          <a:xfrm>
            <a:off x="1475656" y="6093296"/>
            <a:ext cx="1368152" cy="369332"/>
          </a:xfrm>
          <a:prstGeom prst="rect">
            <a:avLst/>
          </a:prstGeom>
          <a:noFill/>
        </p:spPr>
        <p:txBody>
          <a:bodyPr wrap="square" rtlCol="0">
            <a:spAutoFit/>
          </a:bodyPr>
          <a:lstStyle/>
          <a:p>
            <a:pPr algn="ctr"/>
            <a:r>
              <a:rPr lang="nl-NL" dirty="0" smtClean="0"/>
              <a:t>Riet &amp; Jân</a:t>
            </a:r>
            <a:endParaRPr lang="nl-NL" dirty="0"/>
          </a:p>
        </p:txBody>
      </p:sp>
      <p:sp>
        <p:nvSpPr>
          <p:cNvPr id="9" name="TextBox 8"/>
          <p:cNvSpPr txBox="1"/>
          <p:nvPr/>
        </p:nvSpPr>
        <p:spPr>
          <a:xfrm>
            <a:off x="3995936" y="4509120"/>
            <a:ext cx="4752528" cy="338554"/>
          </a:xfrm>
          <a:prstGeom prst="rect">
            <a:avLst/>
          </a:prstGeom>
          <a:noFill/>
        </p:spPr>
        <p:txBody>
          <a:bodyPr wrap="square" rtlCol="0">
            <a:spAutoFit/>
          </a:bodyPr>
          <a:lstStyle/>
          <a:p>
            <a:r>
              <a:rPr lang="nl-NL" sz="1600" dirty="0" smtClean="0"/>
              <a:t>Ton – Sjaan – Cees – van Leeuwerden – Jan vd Kolk</a:t>
            </a:r>
            <a:endParaRPr lang="nl-NL" sz="1600" dirty="0"/>
          </a:p>
        </p:txBody>
      </p:sp>
      <p:pic>
        <p:nvPicPr>
          <p:cNvPr id="3074" name="Picture 2" descr="C:\P-NSV\1967 Jicin\Wout Foto's\Dam-2.jpg"/>
          <p:cNvPicPr>
            <a:picLocks noChangeAspect="1" noChangeArrowheads="1"/>
          </p:cNvPicPr>
          <p:nvPr/>
        </p:nvPicPr>
        <p:blipFill>
          <a:blip r:embed="rId5" cstate="print"/>
          <a:srcRect/>
          <a:stretch>
            <a:fillRect/>
          </a:stretch>
        </p:blipFill>
        <p:spPr bwMode="auto">
          <a:xfrm>
            <a:off x="4139952" y="4869160"/>
            <a:ext cx="1632073" cy="1872208"/>
          </a:xfrm>
          <a:prstGeom prst="rect">
            <a:avLst/>
          </a:prstGeom>
          <a:noFill/>
          <a:ln>
            <a:solidFill>
              <a:schemeClr val="accent1"/>
            </a:solidFill>
          </a:ln>
        </p:spPr>
      </p:pic>
      <p:sp>
        <p:nvSpPr>
          <p:cNvPr id="10" name="TextBox 9"/>
          <p:cNvSpPr txBox="1"/>
          <p:nvPr/>
        </p:nvSpPr>
        <p:spPr>
          <a:xfrm>
            <a:off x="5796136" y="5373216"/>
            <a:ext cx="792088" cy="738664"/>
          </a:xfrm>
          <a:prstGeom prst="rect">
            <a:avLst/>
          </a:prstGeom>
          <a:noFill/>
        </p:spPr>
        <p:txBody>
          <a:bodyPr wrap="square" rtlCol="0">
            <a:spAutoFit/>
          </a:bodyPr>
          <a:lstStyle/>
          <a:p>
            <a:r>
              <a:rPr lang="nl-NL" sz="1400" dirty="0" smtClean="0"/>
              <a:t>Aldert</a:t>
            </a:r>
          </a:p>
          <a:p>
            <a:r>
              <a:rPr lang="nl-NL" sz="1400" dirty="0" smtClean="0"/>
              <a:t>Sjaan</a:t>
            </a:r>
          </a:p>
          <a:p>
            <a:r>
              <a:rPr lang="nl-NL" sz="1400" dirty="0" smtClean="0"/>
              <a:t>Cees</a:t>
            </a:r>
            <a:endParaRPr lang="nl-NL"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Students</a:t>
            </a:r>
            <a:endParaRPr lang="nl-NL" dirty="0"/>
          </a:p>
        </p:txBody>
      </p:sp>
      <p:sp>
        <p:nvSpPr>
          <p:cNvPr id="3" name="Content Placeholder 2"/>
          <p:cNvSpPr>
            <a:spLocks noGrp="1"/>
          </p:cNvSpPr>
          <p:nvPr>
            <p:ph idx="1"/>
          </p:nvPr>
        </p:nvSpPr>
        <p:spPr>
          <a:xfrm>
            <a:off x="251520" y="1484784"/>
            <a:ext cx="8686800" cy="4971182"/>
          </a:xfrm>
        </p:spPr>
        <p:txBody>
          <a:bodyPr>
            <a:normAutofit fontScale="92500" lnSpcReduction="10000"/>
          </a:bodyPr>
          <a:lstStyle/>
          <a:p>
            <a:pPr>
              <a:buNone/>
            </a:pPr>
            <a:r>
              <a:rPr lang="nl-NL" u="sng" dirty="0" smtClean="0"/>
              <a:t>Netherlands</a:t>
            </a:r>
          </a:p>
          <a:p>
            <a:pPr>
              <a:buNone/>
            </a:pPr>
            <a:endParaRPr lang="nl-NL" sz="2200" u="sng" dirty="0" smtClean="0"/>
          </a:p>
          <a:p>
            <a:pPr>
              <a:buNone/>
            </a:pPr>
            <a:r>
              <a:rPr lang="nl-NL" sz="2600" dirty="0" smtClean="0"/>
              <a:t>Teachers: Martin van Leeuwerden†, Joop Demon†, Jan van der Kolk†.</a:t>
            </a:r>
          </a:p>
          <a:p>
            <a:pPr>
              <a:buNone/>
            </a:pPr>
            <a:r>
              <a:rPr lang="nl-NL" sz="2600" dirty="0" smtClean="0"/>
              <a:t>Students: Hermien Bharos, Ruud van Benthum, Riet Bos, Hetty Blankert, Guus van den Boogaard, Aldert Breebaart†, Roland Delcliseur, Marcel van Doorn, Ton Geerlings†, Pieter van Haalen†, Guus Houtzager, Ingrid Hofman, Kees Kuit, Henk Kwakkernaat, René Martens, Gerda Michels, Wouter Middleton, Dick Moraal, Rob Papendorp, Alex Remkes, Jally Stein, Anjo Tangerink.</a:t>
            </a:r>
          </a:p>
          <a:p>
            <a:pPr>
              <a:buNone/>
            </a:pPr>
            <a:endParaRPr lang="nl-NL" sz="2600" dirty="0" smtClean="0"/>
          </a:p>
          <a:p>
            <a:pPr>
              <a:buNone/>
            </a:pPr>
            <a:r>
              <a:rPr lang="nl-NL" sz="1800" i="1" dirty="0" smtClean="0"/>
              <a:t>See </a:t>
            </a:r>
            <a:r>
              <a:rPr lang="nl-NL" sz="1800" i="1" dirty="0" smtClean="0">
                <a:hlinkClick r:id="rId2" action="ppaction://hlinksldjump"/>
              </a:rPr>
              <a:t>their pictures</a:t>
            </a:r>
            <a:r>
              <a:rPr lang="nl-NL" sz="1800" i="1" dirty="0" smtClean="0">
                <a:solidFill>
                  <a:schemeClr val="tx1"/>
                </a:solidFill>
              </a:rPr>
              <a:t>.</a:t>
            </a:r>
            <a:endParaRPr lang="nl-NL" sz="1800" i="1"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In brno after a very long trip</a:t>
            </a:r>
            <a:endParaRPr lang="nl-NL" dirty="0"/>
          </a:p>
        </p:txBody>
      </p:sp>
      <p:pic>
        <p:nvPicPr>
          <p:cNvPr id="10242" name="Picture 2" descr="C:\P-NSV\1967 Jicin\René Dias\In Brno-2.JPG"/>
          <p:cNvPicPr>
            <a:picLocks noChangeAspect="1" noChangeArrowheads="1"/>
          </p:cNvPicPr>
          <p:nvPr/>
        </p:nvPicPr>
        <p:blipFill>
          <a:blip r:embed="rId2" cstate="print"/>
          <a:srcRect/>
          <a:stretch>
            <a:fillRect/>
          </a:stretch>
        </p:blipFill>
        <p:spPr bwMode="auto">
          <a:xfrm>
            <a:off x="971600" y="1412776"/>
            <a:ext cx="6912768" cy="518457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1979712" y="1412776"/>
            <a:ext cx="7011888" cy="2666926"/>
          </a:xfrm>
        </p:spPr>
        <p:txBody>
          <a:bodyPr>
            <a:normAutofit fontScale="25000" lnSpcReduction="20000"/>
          </a:bodyPr>
          <a:lstStyle/>
          <a:p>
            <a:pPr>
              <a:buNone/>
            </a:pPr>
            <a:r>
              <a:rPr lang="nl-NL" sz="6400" b="1" u="sng" dirty="0" smtClean="0"/>
              <a:t>Zaterdag 1 juli</a:t>
            </a:r>
          </a:p>
          <a:p>
            <a:pPr>
              <a:buNone/>
            </a:pPr>
            <a:endParaRPr lang="nl-NL" sz="6400" dirty="0" smtClean="0"/>
          </a:p>
          <a:p>
            <a:pPr>
              <a:buNone/>
            </a:pPr>
            <a:r>
              <a:rPr lang="nl-NL" sz="6400" dirty="0" smtClean="0"/>
              <a:t>Om 9 uur opgestaan, weer een vrije dag.</a:t>
            </a:r>
          </a:p>
          <a:p>
            <a:pPr>
              <a:buNone/>
            </a:pPr>
            <a:r>
              <a:rPr lang="nl-NL" sz="6400" dirty="0" smtClean="0"/>
              <a:t>Kampvuur op Homole om 21:00 uur. </a:t>
            </a:r>
          </a:p>
          <a:p>
            <a:pPr>
              <a:buNone/>
            </a:pPr>
            <a:endParaRPr lang="nl-NL" sz="6400" dirty="0" smtClean="0"/>
          </a:p>
          <a:p>
            <a:pPr>
              <a:buNone/>
            </a:pPr>
            <a:r>
              <a:rPr lang="nl-NL" sz="6400" dirty="0" smtClean="0"/>
              <a:t>De leraren zijn die avond op bezoek bij de directeur.</a:t>
            </a:r>
          </a:p>
          <a:p>
            <a:pPr>
              <a:buNone/>
            </a:pPr>
            <a:r>
              <a:rPr lang="nl-NL" sz="6400" dirty="0" smtClean="0"/>
              <a:t>Allemaal hardstikke zat thuis om 2 uur en om 6 uur weer opstaan.</a:t>
            </a:r>
          </a:p>
          <a:p>
            <a:pPr>
              <a:buNone/>
            </a:pPr>
            <a:endParaRPr lang="nl-NL" sz="6400" dirty="0" smtClean="0"/>
          </a:p>
          <a:p>
            <a:pPr>
              <a:buNone/>
            </a:pPr>
            <a:r>
              <a:rPr lang="nl-NL" sz="6400" dirty="0" smtClean="0"/>
              <a:t>Morgen gaan we naar Praag.</a:t>
            </a:r>
          </a:p>
          <a:p>
            <a:pPr>
              <a:buNone/>
            </a:pPr>
            <a:r>
              <a:rPr lang="nl-NL" dirty="0" smtClean="0"/>
              <a:t> </a:t>
            </a:r>
          </a:p>
          <a:p>
            <a:pPr>
              <a:buNone/>
            </a:pPr>
            <a:r>
              <a:rPr lang="nl-NL" dirty="0" smtClean="0"/>
              <a:t> </a:t>
            </a:r>
          </a:p>
          <a:p>
            <a:pPr>
              <a:buNone/>
            </a:pPr>
            <a:r>
              <a:rPr lang="nl-NL" dirty="0" smtClean="0"/>
              <a:t> </a:t>
            </a:r>
          </a:p>
          <a:p>
            <a:pPr>
              <a:buNone/>
            </a:pPr>
            <a:r>
              <a:rPr lang="nl-NL" dirty="0" smtClean="0"/>
              <a:t> </a:t>
            </a:r>
          </a:p>
          <a:p>
            <a:pPr>
              <a:buNone/>
            </a:pPr>
            <a:r>
              <a:rPr lang="nl-NL" dirty="0" smtClean="0"/>
              <a:t> </a:t>
            </a:r>
          </a:p>
          <a:p>
            <a:pPr>
              <a:buNone/>
            </a:pPr>
            <a:endParaRPr lang="nl-NL" dirty="0" smtClean="0"/>
          </a:p>
          <a:p>
            <a:pPr>
              <a:buNone/>
            </a:pPr>
            <a:endParaRPr lang="nl-NL" dirty="0" smtClean="0"/>
          </a:p>
          <a:p>
            <a:endParaRPr lang="nl-NL" dirty="0"/>
          </a:p>
        </p:txBody>
      </p:sp>
      <p:pic>
        <p:nvPicPr>
          <p:cNvPr id="97283" name="Picture 3" descr="C:\Users\Rene\Downloads\absolut_1.jpg"/>
          <p:cNvPicPr>
            <a:picLocks noChangeAspect="1" noChangeArrowheads="1"/>
          </p:cNvPicPr>
          <p:nvPr/>
        </p:nvPicPr>
        <p:blipFill>
          <a:blip r:embed="rId2" cstate="print"/>
          <a:srcRect/>
          <a:stretch>
            <a:fillRect/>
          </a:stretch>
        </p:blipFill>
        <p:spPr bwMode="auto">
          <a:xfrm>
            <a:off x="827584" y="2636912"/>
            <a:ext cx="1152128" cy="1152128"/>
          </a:xfrm>
          <a:prstGeom prst="rect">
            <a:avLst/>
          </a:prstGeom>
          <a:noFill/>
        </p:spPr>
      </p:pic>
      <p:pic>
        <p:nvPicPr>
          <p:cNvPr id="4098" name="Picture 2" descr="C:\P-NSV\1967 Jicin\Wout Foto's\Homole-2.jpg"/>
          <p:cNvPicPr>
            <a:picLocks noChangeAspect="1" noChangeArrowheads="1"/>
          </p:cNvPicPr>
          <p:nvPr/>
        </p:nvPicPr>
        <p:blipFill>
          <a:blip r:embed="rId3" cstate="print"/>
          <a:srcRect/>
          <a:stretch>
            <a:fillRect/>
          </a:stretch>
        </p:blipFill>
        <p:spPr bwMode="auto">
          <a:xfrm>
            <a:off x="4572000" y="4005064"/>
            <a:ext cx="4113384" cy="2592288"/>
          </a:xfrm>
          <a:prstGeom prst="rect">
            <a:avLst/>
          </a:prstGeom>
          <a:noFill/>
          <a:ln>
            <a:solidFill>
              <a:schemeClr val="accent1"/>
            </a:solidFill>
          </a:ln>
        </p:spPr>
      </p:pic>
      <p:pic>
        <p:nvPicPr>
          <p:cNvPr id="1026" name="Picture 2" descr="C:\P-NSV\1967 Jicin\Wout Foto's\foto 2.jpeg"/>
          <p:cNvPicPr>
            <a:picLocks noChangeAspect="1" noChangeArrowheads="1"/>
          </p:cNvPicPr>
          <p:nvPr/>
        </p:nvPicPr>
        <p:blipFill>
          <a:blip r:embed="rId4" cstate="print"/>
          <a:srcRect/>
          <a:stretch>
            <a:fillRect/>
          </a:stretch>
        </p:blipFill>
        <p:spPr bwMode="auto">
          <a:xfrm>
            <a:off x="1979712" y="4005064"/>
            <a:ext cx="2520280" cy="2596184"/>
          </a:xfrm>
          <a:prstGeom prst="rect">
            <a:avLst/>
          </a:prstGeom>
          <a:noFill/>
          <a:ln>
            <a:solidFill>
              <a:schemeClr val="accent1"/>
            </a:solidFill>
          </a:ln>
        </p:spPr>
      </p:pic>
      <p:sp>
        <p:nvSpPr>
          <p:cNvPr id="7" name="TextBox 6"/>
          <p:cNvSpPr txBox="1"/>
          <p:nvPr/>
        </p:nvSpPr>
        <p:spPr>
          <a:xfrm>
            <a:off x="5364088" y="3717032"/>
            <a:ext cx="2189958" cy="307777"/>
          </a:xfrm>
          <a:prstGeom prst="rect">
            <a:avLst/>
          </a:prstGeom>
          <a:noFill/>
        </p:spPr>
        <p:txBody>
          <a:bodyPr wrap="none" rtlCol="0">
            <a:spAutoFit/>
          </a:bodyPr>
          <a:lstStyle/>
          <a:p>
            <a:r>
              <a:rPr lang="nl-NL" sz="1400" dirty="0" smtClean="0"/>
              <a:t>Riet – René – Heda - Hetty</a:t>
            </a:r>
            <a:endParaRPr lang="nl-NL" sz="1400" dirty="0"/>
          </a:p>
        </p:txBody>
      </p:sp>
      <p:sp>
        <p:nvSpPr>
          <p:cNvPr id="8" name="TextBox 7"/>
          <p:cNvSpPr txBox="1"/>
          <p:nvPr/>
        </p:nvSpPr>
        <p:spPr>
          <a:xfrm>
            <a:off x="6516216" y="4581128"/>
            <a:ext cx="1224136" cy="307777"/>
          </a:xfrm>
          <a:prstGeom prst="rect">
            <a:avLst/>
          </a:prstGeom>
          <a:noFill/>
        </p:spPr>
        <p:txBody>
          <a:bodyPr wrap="square" rtlCol="0">
            <a:spAutoFit/>
          </a:bodyPr>
          <a:lstStyle/>
          <a:p>
            <a:pPr algn="ctr"/>
            <a:r>
              <a:rPr lang="nl-NL" sz="1400" dirty="0" smtClean="0"/>
              <a:t>Boys camp</a:t>
            </a:r>
            <a:endParaRPr lang="nl-NL" sz="1400" dirty="0"/>
          </a:p>
        </p:txBody>
      </p:sp>
      <p:sp>
        <p:nvSpPr>
          <p:cNvPr id="9" name="TextBox 8"/>
          <p:cNvSpPr txBox="1"/>
          <p:nvPr/>
        </p:nvSpPr>
        <p:spPr>
          <a:xfrm>
            <a:off x="1043608" y="4725144"/>
            <a:ext cx="864096" cy="954107"/>
          </a:xfrm>
          <a:prstGeom prst="rect">
            <a:avLst/>
          </a:prstGeom>
          <a:noFill/>
        </p:spPr>
        <p:txBody>
          <a:bodyPr wrap="square" rtlCol="0">
            <a:spAutoFit/>
          </a:bodyPr>
          <a:lstStyle/>
          <a:p>
            <a:pPr algn="r"/>
            <a:r>
              <a:rPr lang="nl-NL" sz="1400" dirty="0" smtClean="0"/>
              <a:t>Rob</a:t>
            </a:r>
          </a:p>
          <a:p>
            <a:pPr algn="r"/>
            <a:r>
              <a:rPr lang="nl-NL" sz="1400" dirty="0" smtClean="0"/>
              <a:t>Roland</a:t>
            </a:r>
          </a:p>
          <a:p>
            <a:pPr algn="r"/>
            <a:r>
              <a:rPr lang="nl-NL" sz="1400" dirty="0" smtClean="0"/>
              <a:t>Marcel</a:t>
            </a:r>
          </a:p>
          <a:p>
            <a:pPr algn="r"/>
            <a:r>
              <a:rPr lang="nl-NL" sz="1400" dirty="0" smtClean="0"/>
              <a:t>Pieter</a:t>
            </a:r>
            <a:endParaRPr lang="nl-NL"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 day off At camp homole</a:t>
            </a:r>
            <a:endParaRPr lang="nl-NL" dirty="0"/>
          </a:p>
        </p:txBody>
      </p:sp>
      <p:pic>
        <p:nvPicPr>
          <p:cNvPr id="15362" name="Picture 2" descr="C:\P-NSV\1967 Jicin\René Dias\Homole-1.JPG"/>
          <p:cNvPicPr>
            <a:picLocks noChangeAspect="1" noChangeArrowheads="1"/>
          </p:cNvPicPr>
          <p:nvPr/>
        </p:nvPicPr>
        <p:blipFill>
          <a:blip r:embed="rId2" cstate="print"/>
          <a:srcRect/>
          <a:stretch>
            <a:fillRect/>
          </a:stretch>
        </p:blipFill>
        <p:spPr bwMode="auto">
          <a:xfrm>
            <a:off x="1156364" y="1340768"/>
            <a:ext cx="6984776" cy="523858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In the evening: love &amp; music</a:t>
            </a:r>
            <a:endParaRPr lang="nl-NL" dirty="0"/>
          </a:p>
        </p:txBody>
      </p:sp>
      <p:pic>
        <p:nvPicPr>
          <p:cNvPr id="10242" name="Picture 2" descr="C:\P-NSV\1967 Jicin\René Foto's\1967 At Homole.jpg"/>
          <p:cNvPicPr>
            <a:picLocks noChangeAspect="1" noChangeArrowheads="1"/>
          </p:cNvPicPr>
          <p:nvPr/>
        </p:nvPicPr>
        <p:blipFill>
          <a:blip r:embed="rId2" cstate="print"/>
          <a:srcRect/>
          <a:stretch>
            <a:fillRect/>
          </a:stretch>
        </p:blipFill>
        <p:spPr bwMode="auto">
          <a:xfrm>
            <a:off x="395536" y="1412776"/>
            <a:ext cx="3699217" cy="2664296"/>
          </a:xfrm>
          <a:prstGeom prst="rect">
            <a:avLst/>
          </a:prstGeom>
          <a:noFill/>
          <a:ln>
            <a:solidFill>
              <a:schemeClr val="accent1"/>
            </a:solidFill>
          </a:ln>
        </p:spPr>
      </p:pic>
      <p:sp>
        <p:nvSpPr>
          <p:cNvPr id="5" name="TextBox 4"/>
          <p:cNvSpPr txBox="1"/>
          <p:nvPr/>
        </p:nvSpPr>
        <p:spPr>
          <a:xfrm>
            <a:off x="323528" y="4077072"/>
            <a:ext cx="3960440" cy="369332"/>
          </a:xfrm>
          <a:prstGeom prst="rect">
            <a:avLst/>
          </a:prstGeom>
          <a:noFill/>
        </p:spPr>
        <p:txBody>
          <a:bodyPr wrap="square" rtlCol="0">
            <a:spAutoFit/>
          </a:bodyPr>
          <a:lstStyle/>
          <a:p>
            <a:r>
              <a:rPr lang="nl-NL" dirty="0" smtClean="0"/>
              <a:t>Lida – Carla – Eva – Henk – Guus - Eva</a:t>
            </a:r>
            <a:endParaRPr lang="nl-NL" dirty="0"/>
          </a:p>
        </p:txBody>
      </p:sp>
      <p:pic>
        <p:nvPicPr>
          <p:cNvPr id="10243" name="Picture 3" descr="C:\P-NSV\1967 Jicin\René Foto's\1967 Jicin Kampvuur.jpg"/>
          <p:cNvPicPr>
            <a:picLocks noChangeAspect="1" noChangeArrowheads="1"/>
          </p:cNvPicPr>
          <p:nvPr/>
        </p:nvPicPr>
        <p:blipFill>
          <a:blip r:embed="rId3" cstate="print"/>
          <a:srcRect/>
          <a:stretch>
            <a:fillRect/>
          </a:stretch>
        </p:blipFill>
        <p:spPr bwMode="auto">
          <a:xfrm>
            <a:off x="4860031" y="1412776"/>
            <a:ext cx="3729645" cy="2520280"/>
          </a:xfrm>
          <a:prstGeom prst="rect">
            <a:avLst/>
          </a:prstGeom>
          <a:noFill/>
          <a:ln>
            <a:solidFill>
              <a:schemeClr val="accent1"/>
            </a:solidFill>
          </a:ln>
        </p:spPr>
      </p:pic>
      <p:pic>
        <p:nvPicPr>
          <p:cNvPr id="10244" name="Picture 4" descr="C:\P-NSV\1967 Jicin\René Foto's\1967 Jicin Kampvuur-2.jpg"/>
          <p:cNvPicPr>
            <a:picLocks noChangeAspect="1" noChangeArrowheads="1"/>
          </p:cNvPicPr>
          <p:nvPr/>
        </p:nvPicPr>
        <p:blipFill>
          <a:blip r:embed="rId4" cstate="print"/>
          <a:srcRect/>
          <a:stretch>
            <a:fillRect/>
          </a:stretch>
        </p:blipFill>
        <p:spPr bwMode="auto">
          <a:xfrm>
            <a:off x="4860031" y="4077072"/>
            <a:ext cx="3780779" cy="2592288"/>
          </a:xfrm>
          <a:prstGeom prst="rect">
            <a:avLst/>
          </a:prstGeom>
          <a:noFill/>
          <a:ln>
            <a:solidFill>
              <a:schemeClr val="accent1"/>
            </a:solidFill>
          </a:ln>
        </p:spPr>
      </p:pic>
      <p:sp>
        <p:nvSpPr>
          <p:cNvPr id="8" name="TextBox 7"/>
          <p:cNvSpPr txBox="1"/>
          <p:nvPr/>
        </p:nvSpPr>
        <p:spPr>
          <a:xfrm>
            <a:off x="2843808" y="5013176"/>
            <a:ext cx="2016224" cy="923330"/>
          </a:xfrm>
          <a:prstGeom prst="rect">
            <a:avLst/>
          </a:prstGeom>
          <a:noFill/>
        </p:spPr>
        <p:txBody>
          <a:bodyPr wrap="square" rtlCol="0">
            <a:spAutoFit/>
          </a:bodyPr>
          <a:lstStyle/>
          <a:p>
            <a:pPr algn="r"/>
            <a:r>
              <a:rPr lang="nl-NL" dirty="0" smtClean="0"/>
              <a:t>? – Dick</a:t>
            </a:r>
          </a:p>
          <a:p>
            <a:pPr algn="r"/>
            <a:r>
              <a:rPr lang="nl-NL" dirty="0" smtClean="0"/>
              <a:t>Anjo – Henk</a:t>
            </a:r>
          </a:p>
          <a:p>
            <a:pPr algn="r"/>
            <a:r>
              <a:rPr lang="nl-NL" dirty="0" smtClean="0"/>
              <a:t>Hetty - Jân</a:t>
            </a:r>
            <a:endParaRPr lang="nl-NL" dirty="0"/>
          </a:p>
        </p:txBody>
      </p:sp>
      <p:pic>
        <p:nvPicPr>
          <p:cNvPr id="10245" name="Picture 5" descr="C:\P-NSV\1967 Jicin\René Foto's\1967 Joop Demon.jpg"/>
          <p:cNvPicPr>
            <a:picLocks noChangeAspect="1" noChangeArrowheads="1"/>
          </p:cNvPicPr>
          <p:nvPr/>
        </p:nvPicPr>
        <p:blipFill>
          <a:blip r:embed="rId5" cstate="print"/>
          <a:srcRect/>
          <a:stretch>
            <a:fillRect/>
          </a:stretch>
        </p:blipFill>
        <p:spPr bwMode="auto">
          <a:xfrm>
            <a:off x="755576" y="4581128"/>
            <a:ext cx="2609456" cy="1871704"/>
          </a:xfrm>
          <a:prstGeom prst="rect">
            <a:avLst/>
          </a:prstGeom>
          <a:noFill/>
          <a:ln>
            <a:solidFill>
              <a:schemeClr val="accent1"/>
            </a:solidFill>
          </a:ln>
        </p:spPr>
      </p:pic>
      <p:sp>
        <p:nvSpPr>
          <p:cNvPr id="10" name="TextBox 9"/>
          <p:cNvSpPr txBox="1"/>
          <p:nvPr/>
        </p:nvSpPr>
        <p:spPr>
          <a:xfrm>
            <a:off x="5580112" y="1484784"/>
            <a:ext cx="1512168" cy="369332"/>
          </a:xfrm>
          <a:prstGeom prst="rect">
            <a:avLst/>
          </a:prstGeom>
          <a:noFill/>
        </p:spPr>
        <p:txBody>
          <a:bodyPr wrap="square" rtlCol="0">
            <a:spAutoFit/>
          </a:bodyPr>
          <a:lstStyle/>
          <a:p>
            <a:r>
              <a:rPr lang="nl-NL" dirty="0" smtClean="0">
                <a:solidFill>
                  <a:schemeClr val="bg1"/>
                </a:solidFill>
              </a:rPr>
              <a:t>René &amp; Lana</a:t>
            </a:r>
            <a:endParaRPr lang="nl-NL"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23528" y="1412776"/>
            <a:ext cx="8686800" cy="4525963"/>
          </a:xfrm>
        </p:spPr>
        <p:txBody>
          <a:bodyPr>
            <a:normAutofit fontScale="62500" lnSpcReduction="20000"/>
          </a:bodyPr>
          <a:lstStyle/>
          <a:p>
            <a:pPr>
              <a:buNone/>
            </a:pPr>
            <a:r>
              <a:rPr lang="nl-NL" b="1" u="sng" dirty="0" smtClean="0"/>
              <a:t>Zondag 2 juli</a:t>
            </a:r>
          </a:p>
          <a:p>
            <a:pPr>
              <a:buNone/>
            </a:pPr>
            <a:endParaRPr lang="nl-NL" dirty="0" smtClean="0"/>
          </a:p>
          <a:p>
            <a:pPr>
              <a:buNone/>
            </a:pPr>
            <a:r>
              <a:rPr lang="nl-NL" dirty="0" smtClean="0"/>
              <a:t>Om 7 uur naar Praha vertrokken.</a:t>
            </a:r>
          </a:p>
          <a:p>
            <a:pPr>
              <a:buNone/>
            </a:pPr>
            <a:r>
              <a:rPr lang="nl-NL" dirty="0" smtClean="0"/>
              <a:t>Een kerktoren bekeken en gewinkeld.</a:t>
            </a:r>
          </a:p>
          <a:p>
            <a:pPr>
              <a:buNone/>
            </a:pPr>
            <a:endParaRPr lang="nl-NL" dirty="0" smtClean="0"/>
          </a:p>
          <a:p>
            <a:pPr>
              <a:buNone/>
            </a:pPr>
            <a:r>
              <a:rPr lang="nl-NL" dirty="0" smtClean="0"/>
              <a:t>Ik moet zuinig zijn wil ik nog vodka</a:t>
            </a:r>
          </a:p>
          <a:p>
            <a:pPr>
              <a:buNone/>
            </a:pPr>
            <a:r>
              <a:rPr lang="nl-NL" dirty="0" smtClean="0"/>
              <a:t>en pivo kunnen kopen.  Fantastisch gegeten.</a:t>
            </a:r>
          </a:p>
          <a:p>
            <a:pPr>
              <a:buNone/>
            </a:pPr>
            <a:endParaRPr lang="nl-NL" dirty="0" smtClean="0"/>
          </a:p>
          <a:p>
            <a:pPr>
              <a:buNone/>
            </a:pPr>
            <a:r>
              <a:rPr lang="nl-NL" dirty="0" smtClean="0"/>
              <a:t>Over de Moldau en toen een kerk bezichtigd. </a:t>
            </a:r>
          </a:p>
          <a:p>
            <a:pPr>
              <a:buNone/>
            </a:pPr>
            <a:r>
              <a:rPr lang="nl-NL" dirty="0" smtClean="0"/>
              <a:t>Erg warm en moe en duf.</a:t>
            </a:r>
          </a:p>
          <a:p>
            <a:pPr>
              <a:buNone/>
            </a:pPr>
            <a:endParaRPr lang="nl-NL" dirty="0" smtClean="0"/>
          </a:p>
          <a:p>
            <a:pPr>
              <a:buNone/>
            </a:pPr>
            <a:r>
              <a:rPr lang="nl-NL" dirty="0" smtClean="0"/>
              <a:t>Daarna iets gedronken en weer naar huis.</a:t>
            </a:r>
          </a:p>
          <a:p>
            <a:pPr>
              <a:buNone/>
            </a:pPr>
            <a:endParaRPr lang="nl-NL" dirty="0" smtClean="0"/>
          </a:p>
          <a:p>
            <a:pPr>
              <a:buNone/>
            </a:pPr>
            <a:r>
              <a:rPr lang="nl-NL" dirty="0" smtClean="0"/>
              <a:t>In een Kurort even gepauzeerd. Om 20:00 uur uur thuis.</a:t>
            </a:r>
          </a:p>
          <a:p>
            <a:endParaRPr lang="nl-NL" dirty="0"/>
          </a:p>
        </p:txBody>
      </p:sp>
      <p:pic>
        <p:nvPicPr>
          <p:cNvPr id="5122" name="Picture 2" descr="C:\P-NSV\1967 Jicin\Wout Foto's\Homole-3.jpeg"/>
          <p:cNvPicPr>
            <a:picLocks noChangeAspect="1" noChangeArrowheads="1"/>
          </p:cNvPicPr>
          <p:nvPr/>
        </p:nvPicPr>
        <p:blipFill>
          <a:blip r:embed="rId2" cstate="print"/>
          <a:srcRect/>
          <a:stretch>
            <a:fillRect/>
          </a:stretch>
        </p:blipFill>
        <p:spPr bwMode="auto">
          <a:xfrm>
            <a:off x="5364088" y="1412776"/>
            <a:ext cx="3452756" cy="3312368"/>
          </a:xfrm>
          <a:prstGeom prst="rect">
            <a:avLst/>
          </a:prstGeom>
          <a:noFill/>
          <a:ln>
            <a:solidFill>
              <a:schemeClr val="accent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Trip to praha</a:t>
            </a:r>
            <a:endParaRPr lang="nl-NL" dirty="0"/>
          </a:p>
        </p:txBody>
      </p:sp>
      <p:pic>
        <p:nvPicPr>
          <p:cNvPr id="27651" name="Picture 3" descr="C:\P-NSV\1967 Jicin\René Dias\Praha-2.JPG"/>
          <p:cNvPicPr>
            <a:picLocks noChangeAspect="1" noChangeArrowheads="1"/>
          </p:cNvPicPr>
          <p:nvPr/>
        </p:nvPicPr>
        <p:blipFill>
          <a:blip r:embed="rId2" cstate="print"/>
          <a:srcRect/>
          <a:stretch>
            <a:fillRect/>
          </a:stretch>
        </p:blipFill>
        <p:spPr bwMode="auto">
          <a:xfrm>
            <a:off x="683568" y="1412776"/>
            <a:ext cx="4385834" cy="4104456"/>
          </a:xfrm>
          <a:prstGeom prst="rect">
            <a:avLst/>
          </a:prstGeom>
          <a:noFill/>
          <a:ln>
            <a:solidFill>
              <a:schemeClr val="accent1"/>
            </a:solidFill>
          </a:ln>
        </p:spPr>
      </p:pic>
      <p:pic>
        <p:nvPicPr>
          <p:cNvPr id="27652" name="Picture 4" descr="C:\P-NSV\1967 Jicin\René Dias\Praha-3.JPG"/>
          <p:cNvPicPr>
            <a:picLocks noChangeAspect="1" noChangeArrowheads="1"/>
          </p:cNvPicPr>
          <p:nvPr/>
        </p:nvPicPr>
        <p:blipFill>
          <a:blip r:embed="rId3" cstate="print"/>
          <a:srcRect/>
          <a:stretch>
            <a:fillRect/>
          </a:stretch>
        </p:blipFill>
        <p:spPr bwMode="auto">
          <a:xfrm>
            <a:off x="5436096" y="1412776"/>
            <a:ext cx="3360373" cy="2520280"/>
          </a:xfrm>
          <a:prstGeom prst="rect">
            <a:avLst/>
          </a:prstGeom>
          <a:noFill/>
          <a:ln>
            <a:solidFill>
              <a:schemeClr val="accent1"/>
            </a:solidFill>
          </a:ln>
        </p:spPr>
      </p:pic>
      <p:pic>
        <p:nvPicPr>
          <p:cNvPr id="27653" name="Picture 5" descr="C:\P-NSV\1967 Jicin\René Dias\Praha-1.JPG"/>
          <p:cNvPicPr>
            <a:picLocks noChangeAspect="1" noChangeArrowheads="1"/>
          </p:cNvPicPr>
          <p:nvPr/>
        </p:nvPicPr>
        <p:blipFill>
          <a:blip r:embed="rId4" cstate="print"/>
          <a:srcRect/>
          <a:stretch>
            <a:fillRect/>
          </a:stretch>
        </p:blipFill>
        <p:spPr bwMode="auto">
          <a:xfrm>
            <a:off x="5724128" y="4077072"/>
            <a:ext cx="2808312" cy="2584745"/>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P-NSV\1967 Jicin\René Foto's\1967 Jicin-4.jpg"/>
          <p:cNvPicPr>
            <a:picLocks noChangeAspect="1" noChangeArrowheads="1"/>
          </p:cNvPicPr>
          <p:nvPr/>
        </p:nvPicPr>
        <p:blipFill>
          <a:blip r:embed="rId2" cstate="print"/>
          <a:srcRect/>
          <a:stretch>
            <a:fillRect/>
          </a:stretch>
        </p:blipFill>
        <p:spPr bwMode="auto">
          <a:xfrm>
            <a:off x="611560" y="3400338"/>
            <a:ext cx="4680520" cy="3197014"/>
          </a:xfrm>
          <a:prstGeom prst="rect">
            <a:avLst/>
          </a:prstGeom>
          <a:noFill/>
          <a:ln>
            <a:solidFill>
              <a:schemeClr val="accent1"/>
            </a:solidFill>
          </a:ln>
        </p:spPr>
      </p:pic>
      <p:sp>
        <p:nvSpPr>
          <p:cNvPr id="2" name="Title 1"/>
          <p:cNvSpPr>
            <a:spLocks noGrp="1"/>
          </p:cNvSpPr>
          <p:nvPr>
            <p:ph type="title"/>
          </p:nvPr>
        </p:nvSpPr>
        <p:spPr/>
        <p:txBody>
          <a:bodyPr/>
          <a:lstStyle/>
          <a:p>
            <a:pPr algn="ctr"/>
            <a:r>
              <a:rPr lang="nl-NL" dirty="0" smtClean="0"/>
              <a:t>A day in praha (praag)</a:t>
            </a:r>
            <a:endParaRPr lang="nl-NL" dirty="0"/>
          </a:p>
        </p:txBody>
      </p:sp>
      <p:pic>
        <p:nvPicPr>
          <p:cNvPr id="4" name="Afbeelding 444" descr="C:\P-NSV\1967 Jicin\Praag.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1340768"/>
            <a:ext cx="1800200" cy="2304256"/>
          </a:xfrm>
          <a:prstGeom prst="rect">
            <a:avLst/>
          </a:prstGeom>
          <a:noFill/>
          <a:ln>
            <a:solidFill>
              <a:schemeClr val="accent1"/>
            </a:solidFill>
          </a:ln>
        </p:spPr>
      </p:pic>
      <p:pic>
        <p:nvPicPr>
          <p:cNvPr id="14338" name="Picture 2" descr="C:\P-NSV\1967 Jicin\René Foto's\1967 Jicin-5.jpg"/>
          <p:cNvPicPr>
            <a:picLocks noChangeAspect="1" noChangeArrowheads="1"/>
          </p:cNvPicPr>
          <p:nvPr/>
        </p:nvPicPr>
        <p:blipFill>
          <a:blip r:embed="rId4" cstate="print"/>
          <a:srcRect/>
          <a:stretch>
            <a:fillRect/>
          </a:stretch>
        </p:blipFill>
        <p:spPr bwMode="auto">
          <a:xfrm>
            <a:off x="4211960" y="1340768"/>
            <a:ext cx="4684681" cy="3293545"/>
          </a:xfrm>
          <a:prstGeom prst="rect">
            <a:avLst/>
          </a:prstGeom>
          <a:noFill/>
          <a:ln>
            <a:solidFill>
              <a:schemeClr val="accent1"/>
            </a:solidFill>
          </a:ln>
        </p:spPr>
      </p:pic>
      <p:pic>
        <p:nvPicPr>
          <p:cNvPr id="14341" name="Picture 5" descr="C:\P-NSV\1967 Jicin\Carla Foto's\1967_CSSR_dia-0013.jpg"/>
          <p:cNvPicPr>
            <a:picLocks noChangeAspect="1" noChangeArrowheads="1"/>
          </p:cNvPicPr>
          <p:nvPr/>
        </p:nvPicPr>
        <p:blipFill>
          <a:blip r:embed="rId5" cstate="print"/>
          <a:srcRect/>
          <a:stretch>
            <a:fillRect/>
          </a:stretch>
        </p:blipFill>
        <p:spPr bwMode="auto">
          <a:xfrm>
            <a:off x="2483768" y="1340768"/>
            <a:ext cx="1644184" cy="230425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Somewhere in Praha</a:t>
            </a:r>
            <a:endParaRPr lang="nl-NL" dirty="0"/>
          </a:p>
        </p:txBody>
      </p:sp>
      <p:pic>
        <p:nvPicPr>
          <p:cNvPr id="4098" name="Picture 2" descr="C:\P-NSV\1967 Jicin\Carla Foto's\1967_CSSR_dia-0005.jpg"/>
          <p:cNvPicPr>
            <a:picLocks noChangeAspect="1" noChangeArrowheads="1"/>
          </p:cNvPicPr>
          <p:nvPr/>
        </p:nvPicPr>
        <p:blipFill>
          <a:blip r:embed="rId2" cstate="print"/>
          <a:srcRect/>
          <a:stretch>
            <a:fillRect/>
          </a:stretch>
        </p:blipFill>
        <p:spPr bwMode="auto">
          <a:xfrm>
            <a:off x="1187624" y="1556792"/>
            <a:ext cx="6831356" cy="4874461"/>
          </a:xfrm>
          <a:prstGeom prst="rect">
            <a:avLst/>
          </a:prstGeom>
          <a:noFill/>
          <a:ln>
            <a:solidFill>
              <a:schemeClr val="accent1"/>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to Praha</a:t>
            </a:r>
            <a:endParaRPr lang="nl-NL" dirty="0"/>
          </a:p>
        </p:txBody>
      </p:sp>
      <p:pic>
        <p:nvPicPr>
          <p:cNvPr id="1026" name="Picture 2" descr="C:\P-NSV\1967 Jicin\Riet Bos Foto's\1967 Jicin-18.jpg"/>
          <p:cNvPicPr>
            <a:picLocks noChangeAspect="1" noChangeArrowheads="1"/>
          </p:cNvPicPr>
          <p:nvPr/>
        </p:nvPicPr>
        <p:blipFill>
          <a:blip r:embed="rId2" cstate="print"/>
          <a:srcRect/>
          <a:stretch>
            <a:fillRect/>
          </a:stretch>
        </p:blipFill>
        <p:spPr bwMode="auto">
          <a:xfrm>
            <a:off x="611560" y="1340768"/>
            <a:ext cx="3230563" cy="4962525"/>
          </a:xfrm>
          <a:prstGeom prst="rect">
            <a:avLst/>
          </a:prstGeom>
          <a:noFill/>
          <a:ln>
            <a:solidFill>
              <a:schemeClr val="accent1"/>
            </a:solidFill>
          </a:ln>
        </p:spPr>
      </p:pic>
      <p:pic>
        <p:nvPicPr>
          <p:cNvPr id="1027" name="Picture 3" descr="C:\P-NSV\1967 Jicin\Riet Bos Foto's\1967 Jicin-19.jpg"/>
          <p:cNvPicPr>
            <a:picLocks noChangeAspect="1" noChangeArrowheads="1"/>
          </p:cNvPicPr>
          <p:nvPr/>
        </p:nvPicPr>
        <p:blipFill>
          <a:blip r:embed="rId3" cstate="print"/>
          <a:srcRect/>
          <a:stretch>
            <a:fillRect/>
          </a:stretch>
        </p:blipFill>
        <p:spPr bwMode="auto">
          <a:xfrm>
            <a:off x="4067944" y="1340768"/>
            <a:ext cx="4248472" cy="2765720"/>
          </a:xfrm>
          <a:prstGeom prst="rect">
            <a:avLst/>
          </a:prstGeom>
          <a:noFill/>
          <a:ln>
            <a:solidFill>
              <a:schemeClr val="accent1"/>
            </a:solidFill>
          </a:ln>
        </p:spPr>
      </p:pic>
      <p:sp>
        <p:nvSpPr>
          <p:cNvPr id="6" name="TextBox 5"/>
          <p:cNvSpPr txBox="1"/>
          <p:nvPr/>
        </p:nvSpPr>
        <p:spPr>
          <a:xfrm>
            <a:off x="4067944" y="4293096"/>
            <a:ext cx="4248472" cy="923330"/>
          </a:xfrm>
          <a:prstGeom prst="rect">
            <a:avLst/>
          </a:prstGeom>
          <a:noFill/>
        </p:spPr>
        <p:txBody>
          <a:bodyPr wrap="square" rtlCol="0">
            <a:spAutoFit/>
          </a:bodyPr>
          <a:lstStyle/>
          <a:p>
            <a:r>
              <a:rPr lang="nl-NL" dirty="0" smtClean="0"/>
              <a:t>Hetty – Ladislav – Riet.</a:t>
            </a:r>
          </a:p>
          <a:p>
            <a:r>
              <a:rPr lang="nl-NL" dirty="0" smtClean="0"/>
              <a:t>In 1980 Jadislav visited Hetty again in Nijmegen.</a:t>
            </a:r>
            <a:endParaRPr lang="nl-NL"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Somewhere in Praha</a:t>
            </a:r>
            <a:endParaRPr lang="nl-NL" dirty="0"/>
          </a:p>
        </p:txBody>
      </p:sp>
      <p:pic>
        <p:nvPicPr>
          <p:cNvPr id="19458" name="Picture 2" descr="C:\P-NSV\1967 Jicin\René Dias\At the Castles-1.JPG"/>
          <p:cNvPicPr>
            <a:picLocks noChangeAspect="1" noChangeArrowheads="1"/>
          </p:cNvPicPr>
          <p:nvPr/>
        </p:nvPicPr>
        <p:blipFill>
          <a:blip r:embed="rId2" cstate="print"/>
          <a:srcRect/>
          <a:stretch>
            <a:fillRect/>
          </a:stretch>
        </p:blipFill>
        <p:spPr bwMode="auto">
          <a:xfrm>
            <a:off x="755576" y="1484784"/>
            <a:ext cx="6408712" cy="4806534"/>
          </a:xfrm>
          <a:prstGeom prst="rect">
            <a:avLst/>
          </a:prstGeom>
          <a:noFill/>
          <a:ln>
            <a:solidFill>
              <a:schemeClr val="accent1"/>
            </a:solidFill>
          </a:ln>
        </p:spPr>
      </p:pic>
      <p:sp>
        <p:nvSpPr>
          <p:cNvPr id="4" name="TextBox 3"/>
          <p:cNvSpPr txBox="1"/>
          <p:nvPr/>
        </p:nvSpPr>
        <p:spPr>
          <a:xfrm>
            <a:off x="7308304" y="4077072"/>
            <a:ext cx="1008112" cy="1754326"/>
          </a:xfrm>
          <a:prstGeom prst="rect">
            <a:avLst/>
          </a:prstGeom>
          <a:noFill/>
        </p:spPr>
        <p:txBody>
          <a:bodyPr wrap="square" rtlCol="0">
            <a:spAutoFit/>
          </a:bodyPr>
          <a:lstStyle/>
          <a:p>
            <a:r>
              <a:rPr lang="nl-NL" dirty="0" smtClean="0"/>
              <a:t>Henk</a:t>
            </a:r>
          </a:p>
          <a:p>
            <a:r>
              <a:rPr lang="nl-NL" dirty="0" smtClean="0"/>
              <a:t>Alex</a:t>
            </a:r>
          </a:p>
          <a:p>
            <a:r>
              <a:rPr lang="nl-NL" dirty="0" smtClean="0"/>
              <a:t>Bronya</a:t>
            </a:r>
          </a:p>
          <a:p>
            <a:r>
              <a:rPr lang="nl-NL" dirty="0" smtClean="0"/>
              <a:t>Jally</a:t>
            </a:r>
          </a:p>
          <a:p>
            <a:r>
              <a:rPr lang="nl-NL" dirty="0" smtClean="0"/>
              <a:t>Gerda</a:t>
            </a:r>
          </a:p>
          <a:p>
            <a:r>
              <a:rPr lang="nl-NL" dirty="0" smtClean="0"/>
              <a:t>Sjaan</a:t>
            </a:r>
            <a:endParaRPr lang="nl-N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Students</a:t>
            </a:r>
            <a:endParaRPr lang="nl-NL" dirty="0"/>
          </a:p>
        </p:txBody>
      </p:sp>
      <p:sp>
        <p:nvSpPr>
          <p:cNvPr id="3" name="Content Placeholder 2"/>
          <p:cNvSpPr>
            <a:spLocks noGrp="1"/>
          </p:cNvSpPr>
          <p:nvPr>
            <p:ph idx="1"/>
          </p:nvPr>
        </p:nvSpPr>
        <p:spPr>
          <a:xfrm>
            <a:off x="251520" y="1484784"/>
            <a:ext cx="8686800" cy="4971182"/>
          </a:xfrm>
        </p:spPr>
        <p:txBody>
          <a:bodyPr>
            <a:normAutofit/>
          </a:bodyPr>
          <a:lstStyle/>
          <a:p>
            <a:pPr>
              <a:buNone/>
            </a:pPr>
            <a:r>
              <a:rPr lang="nl-NL" u="sng" dirty="0" smtClean="0"/>
              <a:t>Tsjechië</a:t>
            </a:r>
          </a:p>
          <a:p>
            <a:r>
              <a:rPr lang="nl-NL" sz="2600" dirty="0" smtClean="0"/>
              <a:t>Teachers: Heda Kynlova , ?, ?.</a:t>
            </a:r>
          </a:p>
          <a:p>
            <a:r>
              <a:rPr lang="nl-NL" sz="2400" dirty="0" smtClean="0"/>
              <a:t>Students: Ladislav Binko, Bronya Boskova, Lida Buchova, Eva Danielova, Jana Dovorakova, Lida Filsakova, Lyda Hyblerova, Yaroslav Kolacny, Jitka Mejsnarova, Jan Rejlek, Eva Vesela, Jicina ?, Lana ?, Nadja ?.</a:t>
            </a:r>
          </a:p>
          <a:p>
            <a:endParaRPr lang="nl-NL" sz="2600" dirty="0" smtClean="0"/>
          </a:p>
          <a:p>
            <a:r>
              <a:rPr lang="nl-NL" sz="2400" dirty="0" smtClean="0"/>
              <a:t>We are still looking for all the names of the students.</a:t>
            </a:r>
          </a:p>
          <a:p>
            <a:r>
              <a:rPr lang="nl-NL" sz="2400" dirty="0" smtClean="0"/>
              <a:t>Contact René Martens Email: ramhgoc@gmail.com</a:t>
            </a:r>
          </a:p>
          <a:p>
            <a:pPr>
              <a:buNone/>
            </a:pPr>
            <a:endParaRPr lang="nl-NL" sz="2600" dirty="0" smtClean="0"/>
          </a:p>
          <a:p>
            <a:pPr>
              <a:buNone/>
            </a:pPr>
            <a:r>
              <a:rPr lang="nl-NL" sz="1800" i="1" dirty="0" smtClean="0"/>
              <a:t>See </a:t>
            </a:r>
            <a:r>
              <a:rPr lang="nl-NL" sz="1800" i="1" dirty="0" smtClean="0">
                <a:solidFill>
                  <a:schemeClr val="tx1"/>
                </a:solidFill>
              </a:rPr>
              <a:t>their </a:t>
            </a:r>
            <a:r>
              <a:rPr lang="nl-NL" sz="1800" i="1" dirty="0" smtClean="0">
                <a:solidFill>
                  <a:schemeClr val="tx1"/>
                </a:solidFill>
                <a:hlinkClick r:id="rId2" action="ppaction://hlinksldjump"/>
              </a:rPr>
              <a:t>pictures now</a:t>
            </a:r>
            <a:r>
              <a:rPr lang="nl-NL" sz="1800" i="1" dirty="0" smtClean="0">
                <a:solidFill>
                  <a:schemeClr val="tx1"/>
                </a:solidFill>
              </a:rPr>
              <a:t>.</a:t>
            </a:r>
            <a:endParaRPr lang="nl-NL" sz="1800" i="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p:txBody>
          <a:bodyPr>
            <a:normAutofit fontScale="70000" lnSpcReduction="20000"/>
          </a:bodyPr>
          <a:lstStyle/>
          <a:p>
            <a:pPr>
              <a:buNone/>
            </a:pPr>
            <a:r>
              <a:rPr lang="nl-NL" b="1" u="sng" dirty="0" smtClean="0"/>
              <a:t>Maandag 3 juli </a:t>
            </a:r>
          </a:p>
          <a:p>
            <a:pPr>
              <a:buNone/>
            </a:pPr>
            <a:endParaRPr lang="nl-NL" dirty="0" smtClean="0"/>
          </a:p>
          <a:p>
            <a:pPr>
              <a:buNone/>
            </a:pPr>
            <a:r>
              <a:rPr lang="nl-NL" dirty="0" smtClean="0"/>
              <a:t>Om 7 uur opgestaan en naar Jicin afgereisd.</a:t>
            </a:r>
          </a:p>
          <a:p>
            <a:pPr>
              <a:buNone/>
            </a:pPr>
            <a:endParaRPr lang="nl-NL" dirty="0" smtClean="0"/>
          </a:p>
          <a:p>
            <a:pPr>
              <a:buNone/>
            </a:pPr>
            <a:r>
              <a:rPr lang="nl-NL" dirty="0" smtClean="0"/>
              <a:t>Een uur gewacht bij de school en toen de stad in.  </a:t>
            </a:r>
          </a:p>
          <a:p>
            <a:pPr>
              <a:buNone/>
            </a:pPr>
            <a:endParaRPr lang="nl-NL" dirty="0" smtClean="0"/>
          </a:p>
          <a:p>
            <a:pPr>
              <a:buNone/>
            </a:pPr>
            <a:r>
              <a:rPr lang="nl-NL" dirty="0" smtClean="0"/>
              <a:t>Een museum bezocht en gegeten in een heel modern restaurant Astra.</a:t>
            </a:r>
          </a:p>
          <a:p>
            <a:pPr>
              <a:buNone/>
            </a:pPr>
            <a:endParaRPr lang="nl-NL" dirty="0" smtClean="0"/>
          </a:p>
          <a:p>
            <a:pPr>
              <a:buNone/>
            </a:pPr>
            <a:r>
              <a:rPr lang="nl-NL" dirty="0" smtClean="0"/>
              <a:t>Toen naar school waar we opgehaald werden. Naar ons gasthuis.</a:t>
            </a:r>
          </a:p>
          <a:p>
            <a:pPr>
              <a:buNone/>
            </a:pPr>
            <a:endParaRPr lang="nl-NL" dirty="0" smtClean="0"/>
          </a:p>
          <a:p>
            <a:pPr>
              <a:buNone/>
            </a:pPr>
            <a:r>
              <a:rPr lang="nl-NL" dirty="0" smtClean="0"/>
              <a:t>Vanavond hadden we hier een fuif waar 32 jongelui waren.</a:t>
            </a:r>
          </a:p>
          <a:p>
            <a:pPr>
              <a:buNone/>
            </a:pPr>
            <a:r>
              <a:rPr lang="nl-NL" dirty="0" smtClean="0"/>
              <a:t>Iedereen is hier ook erg aardig voor mij.</a:t>
            </a:r>
          </a:p>
          <a:p>
            <a:pPr>
              <a:buNone/>
            </a:pPr>
            <a:endParaRPr lang="nl-NL" dirty="0" smtClean="0"/>
          </a:p>
          <a:p>
            <a:endParaRPr lang="nl-NL"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200" dirty="0" smtClean="0"/>
              <a:t>To brno &amp; Maravsky kras</a:t>
            </a:r>
            <a:endParaRPr lang="nl-NL" sz="3200" dirty="0"/>
          </a:p>
        </p:txBody>
      </p:sp>
      <p:pic>
        <p:nvPicPr>
          <p:cNvPr id="15363" name="Picture 3" descr="C:\P-NSV\1967 Jicin\René Foto's\1967 Jicin-7.jpg"/>
          <p:cNvPicPr>
            <a:picLocks noChangeAspect="1" noChangeArrowheads="1"/>
          </p:cNvPicPr>
          <p:nvPr/>
        </p:nvPicPr>
        <p:blipFill>
          <a:blip r:embed="rId2" cstate="print"/>
          <a:srcRect/>
          <a:stretch>
            <a:fillRect/>
          </a:stretch>
        </p:blipFill>
        <p:spPr bwMode="auto">
          <a:xfrm>
            <a:off x="467544" y="1484784"/>
            <a:ext cx="6984776" cy="4959509"/>
          </a:xfrm>
          <a:prstGeom prst="rect">
            <a:avLst/>
          </a:prstGeom>
          <a:noFill/>
          <a:ln>
            <a:solidFill>
              <a:schemeClr val="accent1"/>
            </a:solidFill>
          </a:ln>
        </p:spPr>
      </p:pic>
      <p:pic>
        <p:nvPicPr>
          <p:cNvPr id="15362" name="Picture 2" descr="C:\P-NSV\1967 Jicin\René Foto's\1967 Bezoek aan BRNO.jpg"/>
          <p:cNvPicPr>
            <a:picLocks noChangeAspect="1" noChangeArrowheads="1"/>
          </p:cNvPicPr>
          <p:nvPr/>
        </p:nvPicPr>
        <p:blipFill>
          <a:blip r:embed="rId3" cstate="print"/>
          <a:srcRect/>
          <a:stretch>
            <a:fillRect/>
          </a:stretch>
        </p:blipFill>
        <p:spPr bwMode="auto">
          <a:xfrm>
            <a:off x="5796136" y="260648"/>
            <a:ext cx="3163051" cy="2248177"/>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a:xfrm>
            <a:off x="323528" y="1340768"/>
            <a:ext cx="8686800" cy="4752528"/>
          </a:xfrm>
        </p:spPr>
        <p:txBody>
          <a:bodyPr>
            <a:normAutofit fontScale="47500" lnSpcReduction="20000"/>
          </a:bodyPr>
          <a:lstStyle/>
          <a:p>
            <a:pPr>
              <a:buNone/>
            </a:pPr>
            <a:r>
              <a:rPr lang="nl-NL" b="1" u="sng" dirty="0" smtClean="0"/>
              <a:t>Dinsdag 4 juli</a:t>
            </a:r>
          </a:p>
          <a:p>
            <a:pPr>
              <a:buNone/>
            </a:pPr>
            <a:endParaRPr lang="nl-NL" dirty="0" smtClean="0"/>
          </a:p>
          <a:p>
            <a:pPr>
              <a:buNone/>
            </a:pPr>
            <a:r>
              <a:rPr lang="nl-NL" dirty="0" smtClean="0"/>
              <a:t>Vanmorgen om 8 uur opgestaan.  Toen haar gewassen en Lida heeft de rollers erin gedaan. Een heel chic kapsel.</a:t>
            </a:r>
          </a:p>
          <a:p>
            <a:pPr>
              <a:buNone/>
            </a:pPr>
            <a:r>
              <a:rPr lang="nl-NL" dirty="0" smtClean="0"/>
              <a:t> </a:t>
            </a:r>
          </a:p>
          <a:p>
            <a:pPr>
              <a:buNone/>
            </a:pPr>
            <a:r>
              <a:rPr lang="nl-NL" dirty="0" smtClean="0"/>
              <a:t>We gaan zo naar een Teig waar we tot woensdag blijven. Met de bus naar een vakantiehuisje aan een Teig bij Jicin  (Jinolicé) gegaan.  Daar gegeten. We zitten nu limo te drinken.</a:t>
            </a:r>
          </a:p>
          <a:p>
            <a:pPr>
              <a:buNone/>
            </a:pPr>
            <a:r>
              <a:rPr lang="nl-NL" dirty="0" smtClean="0"/>
              <a:t> </a:t>
            </a:r>
          </a:p>
          <a:p>
            <a:pPr>
              <a:buNone/>
            </a:pPr>
            <a:r>
              <a:rPr lang="nl-NL" dirty="0" smtClean="0"/>
              <a:t>Iedere dag kom je hier de andere kinderen tegen. Met een fietsboot op de Teig gevaren. Wouter en Pieter ook. ’s Avonds een vuurtje in de tuin, barbeque gegeten en vermouth gedronken. </a:t>
            </a:r>
          </a:p>
          <a:p>
            <a:pPr>
              <a:buNone/>
            </a:pPr>
            <a:r>
              <a:rPr lang="nl-NL" dirty="0" smtClean="0"/>
              <a:t> </a:t>
            </a:r>
          </a:p>
          <a:p>
            <a:pPr>
              <a:buNone/>
            </a:pPr>
            <a:r>
              <a:rPr lang="nl-NL" b="1" u="sng" dirty="0" smtClean="0"/>
              <a:t>Woensdag 5 juli</a:t>
            </a:r>
          </a:p>
          <a:p>
            <a:pPr>
              <a:buNone/>
            </a:pPr>
            <a:endParaRPr lang="nl-NL" dirty="0" smtClean="0"/>
          </a:p>
          <a:p>
            <a:pPr>
              <a:buNone/>
            </a:pPr>
            <a:r>
              <a:rPr lang="nl-NL" dirty="0" smtClean="0"/>
              <a:t>Om 7 uur opgestaan.  Mirko (Lida’s broer) staat om 5 uur op want zijn werktijd op de fabriek is van 6-2.</a:t>
            </a:r>
          </a:p>
          <a:p>
            <a:pPr>
              <a:buNone/>
            </a:pPr>
            <a:r>
              <a:rPr lang="nl-NL" dirty="0" smtClean="0"/>
              <a:t> </a:t>
            </a:r>
          </a:p>
          <a:p>
            <a:pPr>
              <a:buNone/>
            </a:pPr>
            <a:r>
              <a:rPr lang="nl-NL" dirty="0" smtClean="0"/>
              <a:t>Naar de Prachova Felsen gegaan. Hier in een restaurant gegeten. Een pioniersgroep gezien die uit ons kamp kwam. Straks gaan we met de bus weer naar huis. </a:t>
            </a:r>
          </a:p>
          <a:p>
            <a:pPr>
              <a:buNone/>
            </a:pPr>
            <a:r>
              <a:rPr lang="nl-NL" dirty="0" smtClean="0"/>
              <a:t>       Dan eerst goed wassen en vanavond met vrienden naar een Weinkeller.  Om half 12 thuis.</a:t>
            </a:r>
          </a:p>
          <a:p>
            <a:pPr>
              <a:buNone/>
            </a:pPr>
            <a:r>
              <a:rPr lang="nl-NL" dirty="0" smtClean="0"/>
              <a:t>       Ik ben een beetje tipsy.</a:t>
            </a:r>
          </a:p>
          <a:p>
            <a:pPr>
              <a:buNone/>
            </a:pPr>
            <a:endParaRPr lang="nl-NL" dirty="0" smtClean="0"/>
          </a:p>
          <a:p>
            <a:pPr>
              <a:buNone/>
            </a:pPr>
            <a:r>
              <a:rPr lang="nl-NL" dirty="0" smtClean="0"/>
              <a:t>De hele club was in de bar Tamara.  Ik heb ook slivovitz gedronken. </a:t>
            </a:r>
          </a:p>
          <a:p>
            <a:endParaRPr lang="nl-NL"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Het dagboek</a:t>
            </a:r>
            <a:endParaRPr lang="nl-NL" dirty="0"/>
          </a:p>
        </p:txBody>
      </p:sp>
      <p:sp>
        <p:nvSpPr>
          <p:cNvPr id="3" name="Content Placeholder 2"/>
          <p:cNvSpPr>
            <a:spLocks noGrp="1"/>
          </p:cNvSpPr>
          <p:nvPr>
            <p:ph idx="1"/>
          </p:nvPr>
        </p:nvSpPr>
        <p:spPr/>
        <p:txBody>
          <a:bodyPr>
            <a:normAutofit fontScale="40000" lnSpcReduction="20000"/>
          </a:bodyPr>
          <a:lstStyle/>
          <a:p>
            <a:pPr>
              <a:buNone/>
            </a:pPr>
            <a:r>
              <a:rPr lang="nl-NL" b="1" u="sng" dirty="0" smtClean="0"/>
              <a:t>Donderdag 6 juli</a:t>
            </a:r>
          </a:p>
          <a:p>
            <a:pPr>
              <a:buNone/>
            </a:pPr>
            <a:endParaRPr lang="nl-NL" dirty="0" smtClean="0"/>
          </a:p>
          <a:p>
            <a:pPr>
              <a:buNone/>
            </a:pPr>
            <a:r>
              <a:rPr lang="nl-NL" dirty="0" smtClean="0"/>
              <a:t>Uitgeslapen tot 9 uur. Inkopen gedaan. Souvenirs gekocht. Met de stoomtrein naar even buiten Jicin gereden. Terug gelopen. Platen en een hoed gekocht. Gegeten en een wandeling gemaakt.</a:t>
            </a:r>
          </a:p>
          <a:p>
            <a:endParaRPr lang="nl-NL" dirty="0" smtClean="0"/>
          </a:p>
          <a:p>
            <a:pPr>
              <a:buNone/>
            </a:pPr>
            <a:r>
              <a:rPr lang="nl-NL" b="1" u="sng" dirty="0" smtClean="0"/>
              <a:t>Vrijdag 7 juli</a:t>
            </a:r>
          </a:p>
          <a:p>
            <a:pPr>
              <a:buNone/>
            </a:pPr>
            <a:endParaRPr lang="nl-NL" dirty="0" smtClean="0"/>
          </a:p>
          <a:p>
            <a:pPr>
              <a:buNone/>
            </a:pPr>
            <a:r>
              <a:rPr lang="nl-NL" dirty="0" smtClean="0"/>
              <a:t>Om half 5 opgestaan.</a:t>
            </a:r>
          </a:p>
          <a:p>
            <a:pPr>
              <a:buNone/>
            </a:pPr>
            <a:r>
              <a:rPr lang="nl-NL" dirty="0" smtClean="0"/>
              <a:t>Om 6 uur weg uit Jicin en om tien voor 8 in Praag.  Veel kado’s gekregen ook voor de reis.</a:t>
            </a:r>
          </a:p>
          <a:p>
            <a:pPr>
              <a:buNone/>
            </a:pPr>
            <a:r>
              <a:rPr lang="nl-NL" dirty="0" smtClean="0"/>
              <a:t>Om tien over 12 in Rozvadov (Tsjechische grens).</a:t>
            </a:r>
          </a:p>
          <a:p>
            <a:pPr>
              <a:buNone/>
            </a:pPr>
            <a:r>
              <a:rPr lang="nl-NL" dirty="0" smtClean="0"/>
              <a:t> </a:t>
            </a:r>
          </a:p>
          <a:p>
            <a:pPr>
              <a:buNone/>
            </a:pPr>
            <a:r>
              <a:rPr lang="nl-NL" dirty="0" smtClean="0"/>
              <a:t>Om vijf voor half 2 uit Weidhaus (Duitse kant van de grens) vertrokken. Iedereen heeft veel te veel eten bij zich.</a:t>
            </a:r>
          </a:p>
          <a:p>
            <a:pPr>
              <a:buNone/>
            </a:pPr>
            <a:r>
              <a:rPr lang="nl-NL" dirty="0" smtClean="0"/>
              <a:t>Om 3 uur weer gepauzeerd in Salsach. Om 6 uur in Kitzingen. Gewassen, gegeten en toen de stad in.</a:t>
            </a:r>
          </a:p>
          <a:p>
            <a:pPr>
              <a:buNone/>
            </a:pPr>
            <a:r>
              <a:rPr lang="nl-NL" dirty="0" smtClean="0"/>
              <a:t>In een beatclub, de Havana bar, gezeten en gedanst. Om 10 uur thuis.</a:t>
            </a:r>
          </a:p>
          <a:p>
            <a:pPr>
              <a:buNone/>
            </a:pPr>
            <a:r>
              <a:rPr lang="nl-NL" dirty="0" smtClean="0"/>
              <a:t> </a:t>
            </a:r>
          </a:p>
          <a:p>
            <a:pPr>
              <a:buNone/>
            </a:pPr>
            <a:r>
              <a:rPr lang="nl-NL" b="1" u="sng" dirty="0" smtClean="0"/>
              <a:t>Zaterdag 8 juli</a:t>
            </a:r>
          </a:p>
          <a:p>
            <a:pPr>
              <a:buNone/>
            </a:pPr>
            <a:endParaRPr lang="nl-NL" dirty="0" smtClean="0"/>
          </a:p>
          <a:p>
            <a:pPr>
              <a:buNone/>
            </a:pPr>
            <a:r>
              <a:rPr lang="nl-NL" dirty="0" smtClean="0"/>
              <a:t>Om kwart over 6 opgestaan en om kwart voor 8 vertrokken. Erg bewolkt weer. </a:t>
            </a:r>
          </a:p>
          <a:p>
            <a:pPr>
              <a:buNone/>
            </a:pPr>
            <a:r>
              <a:rPr lang="nl-NL" dirty="0" smtClean="0"/>
              <a:t>Om half 11 in Camberg gestopt. </a:t>
            </a:r>
          </a:p>
          <a:p>
            <a:pPr>
              <a:buNone/>
            </a:pPr>
            <a:r>
              <a:rPr lang="nl-NL" dirty="0" smtClean="0"/>
              <a:t>Om 13:00 uur, we naderen Nederland, het regent volop. </a:t>
            </a:r>
          </a:p>
          <a:p>
            <a:pPr>
              <a:buNone/>
            </a:pPr>
            <a:r>
              <a:rPr lang="nl-NL" dirty="0" smtClean="0"/>
              <a:t>Om half 2 gepauzeerd in Raststätte Düsseldorf-Nord. We zijn veel tijd voor op ons schema. </a:t>
            </a:r>
          </a:p>
          <a:p>
            <a:pPr>
              <a:buNone/>
            </a:pPr>
            <a:r>
              <a:rPr lang="nl-NL" dirty="0" smtClean="0"/>
              <a:t>Om 4 uur op het station in Nijmegen in de regen. </a:t>
            </a:r>
            <a:endParaRPr lang="nl-NL"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goodbye Jicin 1967</a:t>
            </a:r>
            <a:endParaRPr lang="nl-NL" dirty="0"/>
          </a:p>
        </p:txBody>
      </p:sp>
      <p:pic>
        <p:nvPicPr>
          <p:cNvPr id="14339" name="Picture 3" descr="C:\P-NSV\1967 Jicin\René Dias\Jicin-1.JPG"/>
          <p:cNvPicPr>
            <a:picLocks noChangeAspect="1" noChangeArrowheads="1"/>
          </p:cNvPicPr>
          <p:nvPr/>
        </p:nvPicPr>
        <p:blipFill>
          <a:blip r:embed="rId2" cstate="print"/>
          <a:srcRect/>
          <a:stretch>
            <a:fillRect/>
          </a:stretch>
        </p:blipFill>
        <p:spPr bwMode="auto">
          <a:xfrm>
            <a:off x="683568" y="1412776"/>
            <a:ext cx="3528392" cy="3326910"/>
          </a:xfrm>
          <a:prstGeom prst="rect">
            <a:avLst/>
          </a:prstGeom>
          <a:noFill/>
          <a:ln>
            <a:solidFill>
              <a:schemeClr val="accent1"/>
            </a:solidFill>
          </a:ln>
        </p:spPr>
      </p:pic>
      <p:pic>
        <p:nvPicPr>
          <p:cNvPr id="14340" name="Picture 4" descr="C:\P-NSV\1967 Jicin\René Dias\Jicin-2.JPG"/>
          <p:cNvPicPr>
            <a:picLocks noChangeAspect="1" noChangeArrowheads="1"/>
          </p:cNvPicPr>
          <p:nvPr/>
        </p:nvPicPr>
        <p:blipFill>
          <a:blip r:embed="rId3" cstate="print"/>
          <a:srcRect/>
          <a:stretch>
            <a:fillRect/>
          </a:stretch>
        </p:blipFill>
        <p:spPr bwMode="auto">
          <a:xfrm>
            <a:off x="4283968" y="3212976"/>
            <a:ext cx="4623854" cy="3467891"/>
          </a:xfrm>
          <a:prstGeom prst="rect">
            <a:avLst/>
          </a:prstGeom>
          <a:noFill/>
          <a:ln>
            <a:solidFill>
              <a:schemeClr val="accent1"/>
            </a:solidFill>
          </a:ln>
        </p:spPr>
      </p:pic>
      <p:pic>
        <p:nvPicPr>
          <p:cNvPr id="14341" name="Picture 5" descr="C:\P-NSV\1967 Jicin\Locaties Jicin\Dragon Jicin.jpg"/>
          <p:cNvPicPr>
            <a:picLocks noChangeAspect="1" noChangeArrowheads="1"/>
          </p:cNvPicPr>
          <p:nvPr/>
        </p:nvPicPr>
        <p:blipFill>
          <a:blip r:embed="rId4" cstate="print"/>
          <a:srcRect/>
          <a:stretch>
            <a:fillRect/>
          </a:stretch>
        </p:blipFill>
        <p:spPr bwMode="auto">
          <a:xfrm>
            <a:off x="1403648" y="5197940"/>
            <a:ext cx="2196902" cy="1478038"/>
          </a:xfrm>
          <a:prstGeom prst="rect">
            <a:avLst/>
          </a:prstGeom>
          <a:noFill/>
          <a:ln>
            <a:solidFill>
              <a:schemeClr val="accent1"/>
            </a:solidFill>
          </a:ln>
        </p:spPr>
      </p:pic>
      <p:sp>
        <p:nvSpPr>
          <p:cNvPr id="8" name="TextBox 7"/>
          <p:cNvSpPr txBox="1"/>
          <p:nvPr/>
        </p:nvSpPr>
        <p:spPr>
          <a:xfrm>
            <a:off x="827584" y="4869160"/>
            <a:ext cx="3384376" cy="307777"/>
          </a:xfrm>
          <a:prstGeom prst="rect">
            <a:avLst/>
          </a:prstGeom>
          <a:noFill/>
        </p:spPr>
        <p:txBody>
          <a:bodyPr wrap="square" rtlCol="0">
            <a:spAutoFit/>
          </a:bodyPr>
          <a:lstStyle/>
          <a:p>
            <a:pPr algn="ctr"/>
            <a:r>
              <a:rPr lang="nl-NL" sz="1400" dirty="0" smtClean="0"/>
              <a:t>The Dragon has landed</a:t>
            </a:r>
            <a:endParaRPr lang="nl-NL" sz="1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departure</a:t>
            </a:r>
            <a:endParaRPr lang="nl-NL" dirty="0"/>
          </a:p>
        </p:txBody>
      </p:sp>
      <p:pic>
        <p:nvPicPr>
          <p:cNvPr id="9218" name="Picture 2" descr="C:\P-NSV\1967 Jicin\Guus Foto's\161130 groep voor de school-2.jpg"/>
          <p:cNvPicPr>
            <a:picLocks noChangeAspect="1" noChangeArrowheads="1"/>
          </p:cNvPicPr>
          <p:nvPr/>
        </p:nvPicPr>
        <p:blipFill>
          <a:blip r:embed="rId2" cstate="print"/>
          <a:srcRect/>
          <a:stretch>
            <a:fillRect/>
          </a:stretch>
        </p:blipFill>
        <p:spPr bwMode="auto">
          <a:xfrm>
            <a:off x="539552" y="1340768"/>
            <a:ext cx="4522619" cy="3168352"/>
          </a:xfrm>
          <a:prstGeom prst="rect">
            <a:avLst/>
          </a:prstGeom>
          <a:noFill/>
          <a:ln>
            <a:solidFill>
              <a:schemeClr val="accent1"/>
            </a:solidFill>
          </a:ln>
        </p:spPr>
      </p:pic>
      <p:pic>
        <p:nvPicPr>
          <p:cNvPr id="9219" name="Picture 3" descr="C:\P-NSV\1967 Jicin\Guus Foto's\161130 groep voor de school.jpg"/>
          <p:cNvPicPr>
            <a:picLocks noChangeAspect="1" noChangeArrowheads="1"/>
          </p:cNvPicPr>
          <p:nvPr/>
        </p:nvPicPr>
        <p:blipFill>
          <a:blip r:embed="rId3" cstate="print"/>
          <a:srcRect/>
          <a:stretch>
            <a:fillRect/>
          </a:stretch>
        </p:blipFill>
        <p:spPr bwMode="auto">
          <a:xfrm>
            <a:off x="4932040" y="2204864"/>
            <a:ext cx="3907705" cy="4407499"/>
          </a:xfrm>
          <a:prstGeom prst="rect">
            <a:avLst/>
          </a:prstGeom>
          <a:noFill/>
        </p:spPr>
      </p:pic>
      <p:sp>
        <p:nvSpPr>
          <p:cNvPr id="6" name="TextBox 5"/>
          <p:cNvSpPr txBox="1"/>
          <p:nvPr/>
        </p:nvSpPr>
        <p:spPr>
          <a:xfrm>
            <a:off x="6156176" y="1772816"/>
            <a:ext cx="1368152" cy="369332"/>
          </a:xfrm>
          <a:prstGeom prst="rect">
            <a:avLst/>
          </a:prstGeom>
          <a:noFill/>
        </p:spPr>
        <p:txBody>
          <a:bodyPr wrap="square" rtlCol="0">
            <a:spAutoFit/>
          </a:bodyPr>
          <a:lstStyle/>
          <a:p>
            <a:r>
              <a:rPr lang="nl-NL" dirty="0" smtClean="0"/>
              <a:t>Guus &amp; Eva</a:t>
            </a:r>
            <a:endParaRPr lang="nl-NL" dirty="0"/>
          </a:p>
        </p:txBody>
      </p:sp>
      <p:cxnSp>
        <p:nvCxnSpPr>
          <p:cNvPr id="8" name="Straight Connector 7"/>
          <p:cNvCxnSpPr>
            <a:stCxn id="6" idx="2"/>
          </p:cNvCxnSpPr>
          <p:nvPr/>
        </p:nvCxnSpPr>
        <p:spPr>
          <a:xfrm flipH="1">
            <a:off x="6732240" y="2142148"/>
            <a:ext cx="108012" cy="157488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19672" y="4581128"/>
            <a:ext cx="2232248" cy="369332"/>
          </a:xfrm>
          <a:prstGeom prst="rect">
            <a:avLst/>
          </a:prstGeom>
          <a:noFill/>
        </p:spPr>
        <p:txBody>
          <a:bodyPr wrap="square" rtlCol="0">
            <a:spAutoFit/>
          </a:bodyPr>
          <a:lstStyle/>
          <a:p>
            <a:r>
              <a:rPr lang="nl-NL" dirty="0" smtClean="0"/>
              <a:t>In front of the school</a:t>
            </a:r>
            <a:endParaRPr lang="nl-NL" dirty="0"/>
          </a:p>
        </p:txBody>
      </p:sp>
      <p:pic>
        <p:nvPicPr>
          <p:cNvPr id="3074" name="Picture 2" descr="C:\P-NSV\Jicin\Locaties Jicin\School Jicin-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31640" y="4950460"/>
            <a:ext cx="2736412" cy="160936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departure for home</a:t>
            </a:r>
            <a:endParaRPr lang="nl-NL" dirty="0"/>
          </a:p>
        </p:txBody>
      </p:sp>
      <p:pic>
        <p:nvPicPr>
          <p:cNvPr id="18434" name="Picture 2" descr="C:\P-NSV\1967 Jicin\René Dias\The Departure.JPG"/>
          <p:cNvPicPr>
            <a:picLocks noChangeAspect="1" noChangeArrowheads="1"/>
          </p:cNvPicPr>
          <p:nvPr/>
        </p:nvPicPr>
        <p:blipFill>
          <a:blip r:embed="rId2" cstate="print"/>
          <a:srcRect/>
          <a:stretch>
            <a:fillRect/>
          </a:stretch>
        </p:blipFill>
        <p:spPr bwMode="auto">
          <a:xfrm>
            <a:off x="1109474" y="1376772"/>
            <a:ext cx="7056784" cy="5292588"/>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A stop near pilZen</a:t>
            </a:r>
            <a:endParaRPr lang="nl-NL" dirty="0"/>
          </a:p>
        </p:txBody>
      </p:sp>
      <p:sp>
        <p:nvSpPr>
          <p:cNvPr id="5" name="TextBox 4"/>
          <p:cNvSpPr txBox="1"/>
          <p:nvPr/>
        </p:nvSpPr>
        <p:spPr>
          <a:xfrm>
            <a:off x="2483768" y="1484784"/>
            <a:ext cx="2088232" cy="369332"/>
          </a:xfrm>
          <a:prstGeom prst="rect">
            <a:avLst/>
          </a:prstGeom>
          <a:noFill/>
        </p:spPr>
        <p:txBody>
          <a:bodyPr wrap="square" rtlCol="0">
            <a:spAutoFit/>
          </a:bodyPr>
          <a:lstStyle/>
          <a:p>
            <a:r>
              <a:rPr lang="nl-NL" dirty="0" smtClean="0"/>
              <a:t>Love is in the air...</a:t>
            </a:r>
            <a:endParaRPr lang="nl-NL" dirty="0"/>
          </a:p>
        </p:txBody>
      </p:sp>
      <p:pic>
        <p:nvPicPr>
          <p:cNvPr id="13316" name="Picture 4" descr="C:\P-NSV\1967 Jicin\René Foto's\1967 Jicin-11.jpg"/>
          <p:cNvPicPr>
            <a:picLocks noChangeAspect="1" noChangeArrowheads="1"/>
          </p:cNvPicPr>
          <p:nvPr/>
        </p:nvPicPr>
        <p:blipFill>
          <a:blip r:embed="rId2" cstate="print"/>
          <a:srcRect/>
          <a:stretch>
            <a:fillRect/>
          </a:stretch>
        </p:blipFill>
        <p:spPr bwMode="auto">
          <a:xfrm>
            <a:off x="1043608" y="3284984"/>
            <a:ext cx="4787952" cy="3335297"/>
          </a:xfrm>
          <a:prstGeom prst="rect">
            <a:avLst/>
          </a:prstGeom>
          <a:noFill/>
          <a:ln>
            <a:solidFill>
              <a:schemeClr val="accent1"/>
            </a:solidFill>
          </a:ln>
        </p:spPr>
      </p:pic>
      <p:pic>
        <p:nvPicPr>
          <p:cNvPr id="13314" name="Picture 2" descr="C:\P-NSV\1967 Jicin\Carla Foto's\1967_CSSR_dia-0021.jpg"/>
          <p:cNvPicPr>
            <a:picLocks noChangeAspect="1" noChangeArrowheads="1"/>
          </p:cNvPicPr>
          <p:nvPr/>
        </p:nvPicPr>
        <p:blipFill>
          <a:blip r:embed="rId3" cstate="print"/>
          <a:srcRect/>
          <a:stretch>
            <a:fillRect/>
          </a:stretch>
        </p:blipFill>
        <p:spPr bwMode="auto">
          <a:xfrm>
            <a:off x="683568" y="1484784"/>
            <a:ext cx="1656184" cy="2321074"/>
          </a:xfrm>
          <a:prstGeom prst="rect">
            <a:avLst/>
          </a:prstGeom>
          <a:noFill/>
          <a:ln>
            <a:solidFill>
              <a:schemeClr val="accent1"/>
            </a:solidFill>
          </a:ln>
        </p:spPr>
      </p:pic>
      <p:pic>
        <p:nvPicPr>
          <p:cNvPr id="13315" name="Picture 3" descr="C:\P-NSV\1967 Jicin\René Foto's\1967 Jicin-10.jpg"/>
          <p:cNvPicPr>
            <a:picLocks noChangeAspect="1" noChangeArrowheads="1"/>
          </p:cNvPicPr>
          <p:nvPr/>
        </p:nvPicPr>
        <p:blipFill>
          <a:blip r:embed="rId4" cstate="print"/>
          <a:srcRect/>
          <a:stretch>
            <a:fillRect/>
          </a:stretch>
        </p:blipFill>
        <p:spPr bwMode="auto">
          <a:xfrm>
            <a:off x="4932040" y="1556792"/>
            <a:ext cx="3851920" cy="2849229"/>
          </a:xfrm>
          <a:prstGeom prst="rect">
            <a:avLst/>
          </a:prstGeom>
          <a:noFill/>
          <a:ln>
            <a:solidFill>
              <a:schemeClr val="accent1"/>
            </a:solidFill>
          </a:ln>
        </p:spPr>
      </p:pic>
      <p:sp>
        <p:nvSpPr>
          <p:cNvPr id="8" name="TextBox 7"/>
          <p:cNvSpPr txBox="1"/>
          <p:nvPr/>
        </p:nvSpPr>
        <p:spPr>
          <a:xfrm>
            <a:off x="6300192" y="4437112"/>
            <a:ext cx="2304256" cy="923330"/>
          </a:xfrm>
          <a:prstGeom prst="rect">
            <a:avLst/>
          </a:prstGeom>
          <a:noFill/>
        </p:spPr>
        <p:txBody>
          <a:bodyPr wrap="square" rtlCol="0">
            <a:spAutoFit/>
          </a:bodyPr>
          <a:lstStyle/>
          <a:p>
            <a:r>
              <a:rPr lang="nl-NL" dirty="0" smtClean="0"/>
              <a:t>Guus</a:t>
            </a:r>
          </a:p>
          <a:p>
            <a:r>
              <a:rPr lang="nl-NL" dirty="0" smtClean="0"/>
              <a:t>Riet &amp; René</a:t>
            </a:r>
          </a:p>
          <a:p>
            <a:r>
              <a:rPr lang="nl-NL" dirty="0" smtClean="0"/>
              <a:t>Hetty &amp; Henk</a:t>
            </a:r>
            <a:endParaRPr lang="nl-N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Jicin - We will be back in 2017</a:t>
            </a:r>
            <a:endParaRPr lang="nl-NL" dirty="0"/>
          </a:p>
        </p:txBody>
      </p:sp>
      <p:pic>
        <p:nvPicPr>
          <p:cNvPr id="23554" name="Picture 2" descr="C:\P-NSV\1967 Jicin\René Dias\Jicin-3.JPG"/>
          <p:cNvPicPr>
            <a:picLocks noChangeAspect="1" noChangeArrowheads="1"/>
          </p:cNvPicPr>
          <p:nvPr/>
        </p:nvPicPr>
        <p:blipFill>
          <a:blip r:embed="rId2" cstate="print"/>
          <a:srcRect/>
          <a:stretch>
            <a:fillRect/>
          </a:stretch>
        </p:blipFill>
        <p:spPr bwMode="auto">
          <a:xfrm>
            <a:off x="1115616" y="1412776"/>
            <a:ext cx="6912768" cy="518457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sz="2800" dirty="0" smtClean="0"/>
              <a:t>In august the jicin students came to holland</a:t>
            </a:r>
            <a:endParaRPr lang="nl-NL" sz="2800" dirty="0"/>
          </a:p>
        </p:txBody>
      </p:sp>
      <p:pic>
        <p:nvPicPr>
          <p:cNvPr id="1026" name="Picture 2" descr="C:\P-NSV\NSV Scholen\NSV 1+4 Gebouw.jpg"/>
          <p:cNvPicPr>
            <a:picLocks noChangeAspect="1" noChangeArrowheads="1"/>
          </p:cNvPicPr>
          <p:nvPr/>
        </p:nvPicPr>
        <p:blipFill>
          <a:blip r:embed="rId2" cstate="print"/>
          <a:srcRect/>
          <a:stretch>
            <a:fillRect/>
          </a:stretch>
        </p:blipFill>
        <p:spPr bwMode="auto">
          <a:xfrm>
            <a:off x="683568" y="1340768"/>
            <a:ext cx="5120208" cy="3024336"/>
          </a:xfrm>
          <a:prstGeom prst="rect">
            <a:avLst/>
          </a:prstGeom>
          <a:noFill/>
        </p:spPr>
      </p:pic>
      <p:sp>
        <p:nvSpPr>
          <p:cNvPr id="5" name="TextBox 4"/>
          <p:cNvSpPr txBox="1"/>
          <p:nvPr/>
        </p:nvSpPr>
        <p:spPr>
          <a:xfrm>
            <a:off x="5940152" y="1916832"/>
            <a:ext cx="2664296" cy="1200329"/>
          </a:xfrm>
          <a:prstGeom prst="rect">
            <a:avLst/>
          </a:prstGeom>
          <a:noFill/>
        </p:spPr>
        <p:txBody>
          <a:bodyPr wrap="square" rtlCol="0">
            <a:spAutoFit/>
          </a:bodyPr>
          <a:lstStyle/>
          <a:p>
            <a:r>
              <a:rPr lang="nl-NL" dirty="0" smtClean="0"/>
              <a:t>The Nijmeegse Schoolverening, the high school of the Dutch students.</a:t>
            </a:r>
            <a:endParaRPr lang="nl-NL" dirty="0"/>
          </a:p>
        </p:txBody>
      </p:sp>
      <p:sp>
        <p:nvSpPr>
          <p:cNvPr id="6" name="TextBox 5"/>
          <p:cNvSpPr txBox="1"/>
          <p:nvPr/>
        </p:nvSpPr>
        <p:spPr>
          <a:xfrm>
            <a:off x="683568" y="4509120"/>
            <a:ext cx="3024336" cy="923330"/>
          </a:xfrm>
          <a:prstGeom prst="rect">
            <a:avLst/>
          </a:prstGeom>
          <a:noFill/>
        </p:spPr>
        <p:txBody>
          <a:bodyPr wrap="square" rtlCol="0">
            <a:spAutoFit/>
          </a:bodyPr>
          <a:lstStyle/>
          <a:p>
            <a:r>
              <a:rPr lang="nl-NL" dirty="0" smtClean="0"/>
              <a:t>The Tczech students split up after arriving and stay with Dutch parents for two weeks.</a:t>
            </a:r>
            <a:endParaRPr lang="nl-N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June 1967</a:t>
            </a:r>
            <a:endParaRPr lang="nl-NL" dirty="0"/>
          </a:p>
        </p:txBody>
      </p:sp>
      <p:sp>
        <p:nvSpPr>
          <p:cNvPr id="3" name="Content Placeholder 2"/>
          <p:cNvSpPr>
            <a:spLocks noGrp="1"/>
          </p:cNvSpPr>
          <p:nvPr>
            <p:ph idx="1"/>
          </p:nvPr>
        </p:nvSpPr>
        <p:spPr>
          <a:xfrm>
            <a:off x="323528" y="1340768"/>
            <a:ext cx="8686800" cy="4525963"/>
          </a:xfrm>
        </p:spPr>
        <p:txBody>
          <a:bodyPr>
            <a:normAutofit/>
          </a:bodyPr>
          <a:lstStyle/>
          <a:p>
            <a:pPr>
              <a:buNone/>
            </a:pPr>
            <a:r>
              <a:rPr lang="nl-NL" sz="1800" dirty="0" smtClean="0"/>
              <a:t>The Dutchies travelled in June 1967 to Jicin with a stopover in Kitzingen. We stayd for one week at Homole, just outside Jicin and the last week at the parent’s homes.</a:t>
            </a:r>
          </a:p>
          <a:p>
            <a:pPr>
              <a:buNone/>
            </a:pPr>
            <a:endParaRPr lang="nl-NL" sz="1800" dirty="0" smtClean="0"/>
          </a:p>
          <a:p>
            <a:pPr>
              <a:buNone/>
            </a:pPr>
            <a:r>
              <a:rPr lang="nl-NL" sz="1800" dirty="0" smtClean="0"/>
              <a:t>Friday at 23 June at 20:00 we recieved a nice welcom in the school with some songs of the choir.</a:t>
            </a:r>
          </a:p>
          <a:p>
            <a:pPr>
              <a:buNone/>
            </a:pPr>
            <a:endParaRPr lang="nl-NL" sz="1800" dirty="0" smtClean="0"/>
          </a:p>
          <a:p>
            <a:pPr>
              <a:buNone/>
            </a:pPr>
            <a:r>
              <a:rPr lang="nl-NL" sz="1800" dirty="0" smtClean="0"/>
              <a:t>In Augustus 1967 the Jicinies stayd for two weeks in Nijmegen also at the parent’s homes.</a:t>
            </a:r>
          </a:p>
          <a:p>
            <a:pPr>
              <a:buNone/>
            </a:pPr>
            <a:endParaRPr lang="nl-NL" sz="1800" dirty="0" smtClean="0"/>
          </a:p>
          <a:p>
            <a:pPr>
              <a:buNone/>
            </a:pPr>
            <a:r>
              <a:rPr lang="nl-NL" sz="1800" dirty="0" smtClean="0"/>
              <a:t>Together we travelled through Tsjechië and Slowakia. In the Netherlands we joined a bicycles tour for four days around Nijmegen and Germany.</a:t>
            </a:r>
          </a:p>
          <a:p>
            <a:pPr>
              <a:buNone/>
            </a:pPr>
            <a:endParaRPr lang="nl-NL" sz="1800" dirty="0" smtClean="0"/>
          </a:p>
          <a:p>
            <a:pPr>
              <a:buNone/>
            </a:pPr>
            <a:r>
              <a:rPr lang="nl-NL" sz="1800" dirty="0" smtClean="0"/>
              <a:t>In the evening we danced and had fun in the Kajuit on the</a:t>
            </a:r>
          </a:p>
          <a:p>
            <a:pPr>
              <a:buNone/>
            </a:pPr>
            <a:r>
              <a:rPr lang="nl-NL" sz="1800" dirty="0" smtClean="0"/>
              <a:t>      Hazenkampseweg in Nijmegen.</a:t>
            </a:r>
          </a:p>
        </p:txBody>
      </p:sp>
      <p:pic>
        <p:nvPicPr>
          <p:cNvPr id="2050" name="Picture 2" descr="C:\P-Hazenkamp\Hazenkampseweg\Johanneskerk.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83703" y="4653136"/>
            <a:ext cx="1979046" cy="1944216"/>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2400" dirty="0" smtClean="0"/>
              <a:t>In august the jicin students came to the netherlands</a:t>
            </a:r>
            <a:endParaRPr lang="nl-NL" sz="2400" dirty="0"/>
          </a:p>
        </p:txBody>
      </p:sp>
      <p:pic>
        <p:nvPicPr>
          <p:cNvPr id="16386" name="Picture 2" descr="C:\P-NSV\1967 Jicin\Guus Foto's\161130 Eva en moeder.jpg"/>
          <p:cNvPicPr>
            <a:picLocks noChangeAspect="1" noChangeArrowheads="1"/>
          </p:cNvPicPr>
          <p:nvPr/>
        </p:nvPicPr>
        <p:blipFill>
          <a:blip r:embed="rId2" cstate="print"/>
          <a:srcRect/>
          <a:stretch>
            <a:fillRect/>
          </a:stretch>
        </p:blipFill>
        <p:spPr bwMode="auto">
          <a:xfrm>
            <a:off x="395536" y="1340768"/>
            <a:ext cx="1656184" cy="2454701"/>
          </a:xfrm>
          <a:prstGeom prst="rect">
            <a:avLst/>
          </a:prstGeom>
          <a:noFill/>
          <a:ln>
            <a:solidFill>
              <a:schemeClr val="accent1"/>
            </a:solidFill>
          </a:ln>
        </p:spPr>
      </p:pic>
      <p:pic>
        <p:nvPicPr>
          <p:cNvPr id="16387" name="Picture 3" descr="C:\P-NSV\1967 Jicin\Guus Foto's\161130 eva en ik bij de bus0002.jpg"/>
          <p:cNvPicPr>
            <a:picLocks noChangeAspect="1" noChangeArrowheads="1"/>
          </p:cNvPicPr>
          <p:nvPr/>
        </p:nvPicPr>
        <p:blipFill>
          <a:blip r:embed="rId3" cstate="print"/>
          <a:srcRect/>
          <a:stretch>
            <a:fillRect/>
          </a:stretch>
        </p:blipFill>
        <p:spPr bwMode="auto">
          <a:xfrm>
            <a:off x="2267744" y="1340768"/>
            <a:ext cx="1684375" cy="2448271"/>
          </a:xfrm>
          <a:prstGeom prst="rect">
            <a:avLst/>
          </a:prstGeom>
          <a:noFill/>
          <a:ln>
            <a:solidFill>
              <a:schemeClr val="accent1"/>
            </a:solidFill>
          </a:ln>
        </p:spPr>
      </p:pic>
      <p:pic>
        <p:nvPicPr>
          <p:cNvPr id="16388" name="Picture 4" descr="C:\P-NSV\1967 Jicin\Guus Foto's\161130 eva en ik voor het huis.jpg"/>
          <p:cNvPicPr>
            <a:picLocks noChangeAspect="1" noChangeArrowheads="1"/>
          </p:cNvPicPr>
          <p:nvPr/>
        </p:nvPicPr>
        <p:blipFill>
          <a:blip r:embed="rId4" cstate="print"/>
          <a:srcRect/>
          <a:stretch>
            <a:fillRect/>
          </a:stretch>
        </p:blipFill>
        <p:spPr bwMode="auto">
          <a:xfrm>
            <a:off x="369408" y="4077072"/>
            <a:ext cx="3568411" cy="2618358"/>
          </a:xfrm>
          <a:prstGeom prst="rect">
            <a:avLst/>
          </a:prstGeom>
          <a:noFill/>
          <a:ln>
            <a:solidFill>
              <a:schemeClr val="accent1"/>
            </a:solidFill>
          </a:ln>
        </p:spPr>
      </p:pic>
      <p:sp>
        <p:nvSpPr>
          <p:cNvPr id="7" name="TextBox 6"/>
          <p:cNvSpPr txBox="1"/>
          <p:nvPr/>
        </p:nvSpPr>
        <p:spPr>
          <a:xfrm>
            <a:off x="1475656" y="3789040"/>
            <a:ext cx="1368152" cy="369332"/>
          </a:xfrm>
          <a:prstGeom prst="rect">
            <a:avLst/>
          </a:prstGeom>
          <a:noFill/>
        </p:spPr>
        <p:txBody>
          <a:bodyPr wrap="square" rtlCol="0">
            <a:spAutoFit/>
          </a:bodyPr>
          <a:lstStyle/>
          <a:p>
            <a:r>
              <a:rPr lang="nl-NL" dirty="0" smtClean="0"/>
              <a:t>Eva &amp; Guus</a:t>
            </a:r>
            <a:endParaRPr lang="nl-NL" dirty="0"/>
          </a:p>
        </p:txBody>
      </p:sp>
      <p:pic>
        <p:nvPicPr>
          <p:cNvPr id="16390" name="Picture 6" descr="C:\P-NSV\1967 Jicin\René Foto's\1967 Aug 2 Fietsvierdaagse Nijmegen.jpg"/>
          <p:cNvPicPr>
            <a:picLocks noChangeAspect="1" noChangeArrowheads="1"/>
          </p:cNvPicPr>
          <p:nvPr/>
        </p:nvPicPr>
        <p:blipFill>
          <a:blip r:embed="rId5" cstate="print"/>
          <a:srcRect/>
          <a:stretch>
            <a:fillRect/>
          </a:stretch>
        </p:blipFill>
        <p:spPr bwMode="auto">
          <a:xfrm>
            <a:off x="4716015" y="1340768"/>
            <a:ext cx="3592161" cy="532859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to amsterdam</a:t>
            </a:r>
            <a:endParaRPr lang="nl-NL" dirty="0"/>
          </a:p>
        </p:txBody>
      </p:sp>
      <p:pic>
        <p:nvPicPr>
          <p:cNvPr id="2049" name="Picture 1" descr="C:\Users\Rene\Downloads\amsterdam 1.jpg"/>
          <p:cNvPicPr>
            <a:picLocks noChangeAspect="1" noChangeArrowheads="1"/>
          </p:cNvPicPr>
          <p:nvPr/>
        </p:nvPicPr>
        <p:blipFill>
          <a:blip r:embed="rId2" cstate="print"/>
          <a:srcRect/>
          <a:stretch>
            <a:fillRect/>
          </a:stretch>
        </p:blipFill>
        <p:spPr bwMode="auto">
          <a:xfrm>
            <a:off x="683568" y="1340768"/>
            <a:ext cx="5351240" cy="2926460"/>
          </a:xfrm>
          <a:prstGeom prst="rect">
            <a:avLst/>
          </a:prstGeom>
          <a:noFill/>
          <a:ln>
            <a:solidFill>
              <a:schemeClr val="accent1"/>
            </a:solidFill>
          </a:ln>
        </p:spPr>
      </p:pic>
      <p:pic>
        <p:nvPicPr>
          <p:cNvPr id="2050" name="Picture 2" descr="C:\Users\Rene\Downloads\amsterdam 2.jpg"/>
          <p:cNvPicPr>
            <a:picLocks noChangeAspect="1" noChangeArrowheads="1"/>
          </p:cNvPicPr>
          <p:nvPr/>
        </p:nvPicPr>
        <p:blipFill>
          <a:blip r:embed="rId3" cstate="print"/>
          <a:srcRect/>
          <a:stretch>
            <a:fillRect/>
          </a:stretch>
        </p:blipFill>
        <p:spPr bwMode="auto">
          <a:xfrm>
            <a:off x="683568" y="4437112"/>
            <a:ext cx="4613151" cy="2088201"/>
          </a:xfrm>
          <a:prstGeom prst="rect">
            <a:avLst/>
          </a:prstGeom>
          <a:noFill/>
          <a:ln>
            <a:solidFill>
              <a:schemeClr val="accent1"/>
            </a:solidFill>
          </a:ln>
        </p:spPr>
      </p:pic>
      <p:pic>
        <p:nvPicPr>
          <p:cNvPr id="2051" name="Picture 3" descr="C:\Users\Rene\Downloads\amsterdam 3.jpg"/>
          <p:cNvPicPr>
            <a:picLocks noChangeAspect="1" noChangeArrowheads="1"/>
          </p:cNvPicPr>
          <p:nvPr/>
        </p:nvPicPr>
        <p:blipFill>
          <a:blip r:embed="rId4" cstate="print"/>
          <a:srcRect/>
          <a:stretch>
            <a:fillRect/>
          </a:stretch>
        </p:blipFill>
        <p:spPr bwMode="auto">
          <a:xfrm>
            <a:off x="6156176" y="1340768"/>
            <a:ext cx="2214246" cy="2952328"/>
          </a:xfrm>
          <a:prstGeom prst="rect">
            <a:avLst/>
          </a:prstGeom>
          <a:noFill/>
          <a:ln>
            <a:solidFill>
              <a:schemeClr val="accent1"/>
            </a:solidFill>
          </a:ln>
        </p:spPr>
      </p:pic>
      <p:pic>
        <p:nvPicPr>
          <p:cNvPr id="3" name="Picture 2" descr="C:\P-NSV\1967 Jicin\Carla Foto's\1967 Adam.jpg"/>
          <p:cNvPicPr>
            <a:picLocks noChangeAspect="1" noChangeArrowheads="1"/>
          </p:cNvPicPr>
          <p:nvPr/>
        </p:nvPicPr>
        <p:blipFill>
          <a:blip r:embed="rId5" cstate="print"/>
          <a:srcRect/>
          <a:stretch>
            <a:fillRect/>
          </a:stretch>
        </p:blipFill>
        <p:spPr bwMode="auto">
          <a:xfrm>
            <a:off x="5436096" y="4437112"/>
            <a:ext cx="2952328" cy="2106611"/>
          </a:xfrm>
          <a:prstGeom prst="rect">
            <a:avLst/>
          </a:prstGeom>
          <a:noFill/>
          <a:ln>
            <a:solidFill>
              <a:schemeClr val="accent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Amsterdam - on the DAM with Lida</a:t>
            </a:r>
            <a:endParaRPr lang="nl-NL" dirty="0"/>
          </a:p>
        </p:txBody>
      </p:sp>
      <p:pic>
        <p:nvPicPr>
          <p:cNvPr id="5122" name="Picture 2" descr="C:\P-NSV\1967 Jicin\Carla Foto's\1967_CSSRinNL_dia-0047.jpg"/>
          <p:cNvPicPr>
            <a:picLocks noChangeAspect="1" noChangeArrowheads="1"/>
          </p:cNvPicPr>
          <p:nvPr/>
        </p:nvPicPr>
        <p:blipFill>
          <a:blip r:embed="rId2" cstate="print"/>
          <a:srcRect/>
          <a:stretch>
            <a:fillRect/>
          </a:stretch>
        </p:blipFill>
        <p:spPr bwMode="auto">
          <a:xfrm>
            <a:off x="971600" y="1412776"/>
            <a:ext cx="7165052" cy="511256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Delta werken in Zeeland</a:t>
            </a:r>
            <a:endParaRPr lang="nl-NL" dirty="0"/>
          </a:p>
        </p:txBody>
      </p:sp>
      <p:sp>
        <p:nvSpPr>
          <p:cNvPr id="5122" name="AutoShape 2" descr="Image result for delta werken"/>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sp>
        <p:nvSpPr>
          <p:cNvPr id="5124" name="AutoShape 4" descr="Image result for delta werken"/>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5127" name="Picture 7" descr="C:\Users\Rene\Downloads\delta 1.jpg"/>
          <p:cNvPicPr>
            <a:picLocks noChangeAspect="1" noChangeArrowheads="1"/>
          </p:cNvPicPr>
          <p:nvPr/>
        </p:nvPicPr>
        <p:blipFill>
          <a:blip r:embed="rId2" cstate="print"/>
          <a:srcRect/>
          <a:stretch>
            <a:fillRect/>
          </a:stretch>
        </p:blipFill>
        <p:spPr bwMode="auto">
          <a:xfrm>
            <a:off x="683568" y="1268761"/>
            <a:ext cx="3960440" cy="2640293"/>
          </a:xfrm>
          <a:prstGeom prst="rect">
            <a:avLst/>
          </a:prstGeom>
          <a:noFill/>
          <a:ln>
            <a:solidFill>
              <a:schemeClr val="accent1"/>
            </a:solidFill>
          </a:ln>
        </p:spPr>
      </p:pic>
      <p:pic>
        <p:nvPicPr>
          <p:cNvPr id="5128" name="Picture 8" descr="C:\Users\Rene\Downloads\delta 5.jpg"/>
          <p:cNvPicPr>
            <a:picLocks noChangeAspect="1" noChangeArrowheads="1"/>
          </p:cNvPicPr>
          <p:nvPr/>
        </p:nvPicPr>
        <p:blipFill>
          <a:blip r:embed="rId3" cstate="print"/>
          <a:srcRect/>
          <a:stretch>
            <a:fillRect/>
          </a:stretch>
        </p:blipFill>
        <p:spPr bwMode="auto">
          <a:xfrm>
            <a:off x="683568" y="4149080"/>
            <a:ext cx="5544616" cy="2150535"/>
          </a:xfrm>
          <a:prstGeom prst="rect">
            <a:avLst/>
          </a:prstGeom>
          <a:noFill/>
          <a:ln>
            <a:solidFill>
              <a:schemeClr val="accent1"/>
            </a:solidFill>
          </a:ln>
        </p:spPr>
      </p:pic>
      <p:pic>
        <p:nvPicPr>
          <p:cNvPr id="5129" name="Picture 9" descr="C:\Users\Rene\Downloads\delta 3.jpg"/>
          <p:cNvPicPr>
            <a:picLocks noChangeAspect="1" noChangeArrowheads="1"/>
          </p:cNvPicPr>
          <p:nvPr/>
        </p:nvPicPr>
        <p:blipFill>
          <a:blip r:embed="rId4" cstate="print"/>
          <a:srcRect/>
          <a:stretch>
            <a:fillRect/>
          </a:stretch>
        </p:blipFill>
        <p:spPr bwMode="auto">
          <a:xfrm>
            <a:off x="4860033" y="1268760"/>
            <a:ext cx="3897042" cy="2616992"/>
          </a:xfrm>
          <a:prstGeom prst="rect">
            <a:avLst/>
          </a:prstGeom>
          <a:noFill/>
          <a:ln>
            <a:solidFill>
              <a:schemeClr val="accent1"/>
            </a:solidFill>
          </a:ln>
        </p:spPr>
      </p:pic>
      <p:pic>
        <p:nvPicPr>
          <p:cNvPr id="5130" name="Picture 10" descr="C:\Users\Rene\Downloads\delta 2.jpg"/>
          <p:cNvPicPr>
            <a:picLocks noChangeAspect="1" noChangeArrowheads="1"/>
          </p:cNvPicPr>
          <p:nvPr/>
        </p:nvPicPr>
        <p:blipFill>
          <a:blip r:embed="rId5" cstate="print"/>
          <a:srcRect/>
          <a:stretch>
            <a:fillRect/>
          </a:stretch>
        </p:blipFill>
        <p:spPr bwMode="auto">
          <a:xfrm>
            <a:off x="6516216" y="4293096"/>
            <a:ext cx="2160240" cy="185475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vesting naarden</a:t>
            </a:r>
            <a:endParaRPr lang="nl-NL" dirty="0"/>
          </a:p>
        </p:txBody>
      </p:sp>
      <p:pic>
        <p:nvPicPr>
          <p:cNvPr id="4" name="Picture 1" descr="C:\Users\Rene\Downloads\naarden.jpg"/>
          <p:cNvPicPr>
            <a:picLocks noChangeAspect="1" noChangeArrowheads="1"/>
          </p:cNvPicPr>
          <p:nvPr/>
        </p:nvPicPr>
        <p:blipFill>
          <a:blip r:embed="rId2" cstate="print"/>
          <a:srcRect/>
          <a:stretch>
            <a:fillRect/>
          </a:stretch>
        </p:blipFill>
        <p:spPr bwMode="auto">
          <a:xfrm>
            <a:off x="611560" y="1340768"/>
            <a:ext cx="4910171" cy="3168352"/>
          </a:xfrm>
          <a:prstGeom prst="rect">
            <a:avLst/>
          </a:prstGeom>
          <a:noFill/>
          <a:ln>
            <a:solidFill>
              <a:schemeClr val="accent1"/>
            </a:solidFill>
          </a:ln>
        </p:spPr>
      </p:pic>
      <p:pic>
        <p:nvPicPr>
          <p:cNvPr id="4097" name="Picture 1" descr="C:\Users\Rene\Downloads\Comenius.jpg"/>
          <p:cNvPicPr>
            <a:picLocks noChangeAspect="1" noChangeArrowheads="1"/>
          </p:cNvPicPr>
          <p:nvPr/>
        </p:nvPicPr>
        <p:blipFill>
          <a:blip r:embed="rId3" cstate="print"/>
          <a:srcRect/>
          <a:stretch>
            <a:fillRect/>
          </a:stretch>
        </p:blipFill>
        <p:spPr bwMode="auto">
          <a:xfrm>
            <a:off x="611560" y="4365104"/>
            <a:ext cx="1450693" cy="2255168"/>
          </a:xfrm>
          <a:prstGeom prst="rect">
            <a:avLst/>
          </a:prstGeom>
          <a:noFill/>
          <a:ln>
            <a:solidFill>
              <a:schemeClr val="accent1"/>
            </a:solidFill>
          </a:ln>
        </p:spPr>
      </p:pic>
      <p:pic>
        <p:nvPicPr>
          <p:cNvPr id="4098" name="Picture 2" descr="C:\Users\Rene\Downloads\com.png"/>
          <p:cNvPicPr>
            <a:picLocks noChangeAspect="1" noChangeArrowheads="1"/>
          </p:cNvPicPr>
          <p:nvPr/>
        </p:nvPicPr>
        <p:blipFill>
          <a:blip r:embed="rId4" cstate="print"/>
          <a:srcRect/>
          <a:stretch>
            <a:fillRect/>
          </a:stretch>
        </p:blipFill>
        <p:spPr bwMode="auto">
          <a:xfrm rot="16200000">
            <a:off x="2895855" y="4169041"/>
            <a:ext cx="1768114" cy="2880320"/>
          </a:xfrm>
          <a:prstGeom prst="rect">
            <a:avLst/>
          </a:prstGeom>
          <a:noFill/>
        </p:spPr>
      </p:pic>
      <p:sp>
        <p:nvSpPr>
          <p:cNvPr id="7" name="Rectangle 6"/>
          <p:cNvSpPr/>
          <p:nvPr/>
        </p:nvSpPr>
        <p:spPr>
          <a:xfrm>
            <a:off x="5364088" y="4869160"/>
            <a:ext cx="3456384" cy="1384995"/>
          </a:xfrm>
          <a:prstGeom prst="rect">
            <a:avLst/>
          </a:prstGeom>
        </p:spPr>
        <p:txBody>
          <a:bodyPr wrap="square">
            <a:spAutoFit/>
          </a:bodyPr>
          <a:lstStyle/>
          <a:p>
            <a:r>
              <a:rPr lang="en-US" sz="1400" dirty="0" smtClean="0"/>
              <a:t>Comenius died in Amsterdam on November 15, 1670. On November 22 he was buried in the Wallonian Church in Naarden. The pastor of this church J.L. Grouwels is a member by marriage of the family De Geer which supported Comenius in Amsterdam.</a:t>
            </a:r>
            <a:r>
              <a:rPr lang="nl-NL" sz="1400" dirty="0" smtClean="0"/>
              <a:t> </a:t>
            </a:r>
            <a:endParaRPr lang="nl-NL" sz="1400" dirty="0"/>
          </a:p>
        </p:txBody>
      </p:sp>
      <p:pic>
        <p:nvPicPr>
          <p:cNvPr id="4099" name="Picture 3" descr="C:\Users\Rene\Downloads\Comenius 3.jpg"/>
          <p:cNvPicPr>
            <a:picLocks noChangeAspect="1" noChangeArrowheads="1"/>
          </p:cNvPicPr>
          <p:nvPr/>
        </p:nvPicPr>
        <p:blipFill>
          <a:blip r:embed="rId5" cstate="print"/>
          <a:srcRect/>
          <a:stretch>
            <a:fillRect/>
          </a:stretch>
        </p:blipFill>
        <p:spPr bwMode="auto">
          <a:xfrm>
            <a:off x="5724128" y="1700808"/>
            <a:ext cx="3118115" cy="2338586"/>
          </a:xfrm>
          <a:prstGeom prst="rect">
            <a:avLst/>
          </a:prstGeom>
          <a:noFill/>
          <a:ln>
            <a:solidFill>
              <a:schemeClr val="accent1"/>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Bicycle tour In the papers</a:t>
            </a:r>
            <a:endParaRPr lang="nl-NL" dirty="0"/>
          </a:p>
        </p:txBody>
      </p:sp>
      <p:pic>
        <p:nvPicPr>
          <p:cNvPr id="1026" name="Picture 2" descr="C:\P-NSV\1967 Jicin\Locaties Jicin\1967 Deelname Tsjechen.jpg"/>
          <p:cNvPicPr>
            <a:picLocks noChangeAspect="1" noChangeArrowheads="1"/>
          </p:cNvPicPr>
          <p:nvPr/>
        </p:nvPicPr>
        <p:blipFill>
          <a:blip r:embed="rId2" cstate="print"/>
          <a:srcRect/>
          <a:stretch>
            <a:fillRect/>
          </a:stretch>
        </p:blipFill>
        <p:spPr bwMode="auto">
          <a:xfrm>
            <a:off x="683568" y="1412776"/>
            <a:ext cx="2016225" cy="5217423"/>
          </a:xfrm>
          <a:prstGeom prst="rect">
            <a:avLst/>
          </a:prstGeom>
          <a:noFill/>
        </p:spPr>
      </p:pic>
      <p:pic>
        <p:nvPicPr>
          <p:cNvPr id="1027" name="Picture 3" descr="C:\P-NSV\1967 Jicin\Locaties Jicin\1967 Fiets Vierdaagse.jpg"/>
          <p:cNvPicPr>
            <a:picLocks noChangeAspect="1" noChangeArrowheads="1"/>
          </p:cNvPicPr>
          <p:nvPr/>
        </p:nvPicPr>
        <p:blipFill>
          <a:blip r:embed="rId3" cstate="print"/>
          <a:srcRect/>
          <a:stretch>
            <a:fillRect/>
          </a:stretch>
        </p:blipFill>
        <p:spPr bwMode="auto">
          <a:xfrm>
            <a:off x="2843808" y="1340768"/>
            <a:ext cx="2914650" cy="5278437"/>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Waiting for the 4 days of biking</a:t>
            </a:r>
            <a:endParaRPr lang="nl-NL" dirty="0"/>
          </a:p>
        </p:txBody>
      </p:sp>
      <p:pic>
        <p:nvPicPr>
          <p:cNvPr id="4" name="Picture 5" descr="C:\P-NSV\1967 Jicin\René Foto's\1967 Aug 4 Fietsvierdaagse Kleef.jpg"/>
          <p:cNvPicPr>
            <a:picLocks noChangeAspect="1" noChangeArrowheads="1"/>
          </p:cNvPicPr>
          <p:nvPr/>
        </p:nvPicPr>
        <p:blipFill>
          <a:blip r:embed="rId2" cstate="print"/>
          <a:srcRect/>
          <a:stretch>
            <a:fillRect/>
          </a:stretch>
        </p:blipFill>
        <p:spPr bwMode="auto">
          <a:xfrm>
            <a:off x="467544" y="1268760"/>
            <a:ext cx="7992888" cy="535270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Two very sportive weeks</a:t>
            </a:r>
            <a:endParaRPr lang="nl-NL" dirty="0"/>
          </a:p>
        </p:txBody>
      </p:sp>
      <p:sp>
        <p:nvSpPr>
          <p:cNvPr id="3" name="Content Placeholder 2"/>
          <p:cNvSpPr>
            <a:spLocks noGrp="1"/>
          </p:cNvSpPr>
          <p:nvPr>
            <p:ph idx="1"/>
          </p:nvPr>
        </p:nvSpPr>
        <p:spPr>
          <a:xfrm>
            <a:off x="304800" y="1554162"/>
            <a:ext cx="4843264" cy="4525963"/>
          </a:xfrm>
        </p:spPr>
        <p:txBody>
          <a:bodyPr>
            <a:normAutofit/>
          </a:bodyPr>
          <a:lstStyle/>
          <a:p>
            <a:pPr>
              <a:buNone/>
            </a:pPr>
            <a:r>
              <a:rPr lang="nl-NL" sz="2000" dirty="0" smtClean="0"/>
              <a:t>Together we had a lot of fun. We went to the Dutch coast for  a swim, visited Amsterdam, the cheese market in Alkmaar, vesting Naarden, Deltawerken, the Kröller-Müller museum, Openlucht Museum Arnhem and were biking for four days.</a:t>
            </a:r>
          </a:p>
          <a:p>
            <a:pPr>
              <a:buNone/>
            </a:pPr>
            <a:endParaRPr lang="nl-NL" sz="2000" dirty="0" smtClean="0"/>
          </a:p>
          <a:p>
            <a:pPr>
              <a:buNone/>
            </a:pPr>
            <a:r>
              <a:rPr lang="nl-NL" sz="2000" dirty="0" smtClean="0"/>
              <a:t>In the evenings we danced in the Kajuit.</a:t>
            </a:r>
          </a:p>
          <a:p>
            <a:pPr>
              <a:buNone/>
            </a:pPr>
            <a:r>
              <a:rPr lang="nl-NL" sz="2000" dirty="0" smtClean="0"/>
              <a:t>All had a very nice time until the Russians occupied their country in 1968.</a:t>
            </a:r>
            <a:endParaRPr lang="nl-NL" sz="2000" dirty="0"/>
          </a:p>
        </p:txBody>
      </p:sp>
      <p:pic>
        <p:nvPicPr>
          <p:cNvPr id="1026" name="Picture 2" descr="C:\P-NSV\1967 Jicin\René Foto's\1967 Aug 1 Fietsvierdaagse Elst.jpg"/>
          <p:cNvPicPr>
            <a:picLocks noChangeAspect="1" noChangeArrowheads="1"/>
          </p:cNvPicPr>
          <p:nvPr/>
        </p:nvPicPr>
        <p:blipFill>
          <a:blip r:embed="rId2" cstate="print"/>
          <a:srcRect/>
          <a:stretch>
            <a:fillRect/>
          </a:stretch>
        </p:blipFill>
        <p:spPr bwMode="auto">
          <a:xfrm>
            <a:off x="5508104" y="1556792"/>
            <a:ext cx="3339171" cy="2233738"/>
          </a:xfrm>
          <a:prstGeom prst="rect">
            <a:avLst/>
          </a:prstGeom>
          <a:noFill/>
          <a:ln>
            <a:solidFill>
              <a:schemeClr val="accent1"/>
            </a:solidFill>
          </a:ln>
        </p:spPr>
      </p:pic>
      <p:pic>
        <p:nvPicPr>
          <p:cNvPr id="1027" name="Picture 3" descr="C:\P-NSV\1967 Jicin\René Foto's\1967 Aug 2 Fietsvierdaagse Nijmegen.jpg"/>
          <p:cNvPicPr>
            <a:picLocks noChangeAspect="1" noChangeArrowheads="1"/>
          </p:cNvPicPr>
          <p:nvPr/>
        </p:nvPicPr>
        <p:blipFill>
          <a:blip r:embed="rId3" cstate="print"/>
          <a:srcRect/>
          <a:stretch>
            <a:fillRect/>
          </a:stretch>
        </p:blipFill>
        <p:spPr bwMode="auto">
          <a:xfrm>
            <a:off x="5508104" y="3933056"/>
            <a:ext cx="1815630" cy="2693296"/>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In Nijmegen at the Sterrenberg</a:t>
            </a:r>
            <a:endParaRPr lang="nl-NL" dirty="0"/>
          </a:p>
        </p:txBody>
      </p:sp>
      <p:pic>
        <p:nvPicPr>
          <p:cNvPr id="9218" name="Picture 2" descr="C:\P-NSV\1967 Jicin\René Dias\Sterrenberg.JPG"/>
          <p:cNvPicPr>
            <a:picLocks noChangeAspect="1" noChangeArrowheads="1"/>
          </p:cNvPicPr>
          <p:nvPr/>
        </p:nvPicPr>
        <p:blipFill>
          <a:blip r:embed="rId2" cstate="print"/>
          <a:srcRect/>
          <a:stretch>
            <a:fillRect/>
          </a:stretch>
        </p:blipFill>
        <p:spPr bwMode="auto">
          <a:xfrm>
            <a:off x="971600" y="1340768"/>
            <a:ext cx="7144133" cy="535810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kröller-müller museum</a:t>
            </a:r>
            <a:endParaRPr lang="nl-NL" dirty="0"/>
          </a:p>
        </p:txBody>
      </p:sp>
      <p:pic>
        <p:nvPicPr>
          <p:cNvPr id="3074" name="Picture 2" descr="C:\Users\Rene\Downloads\km 1.jpg"/>
          <p:cNvPicPr>
            <a:picLocks noChangeAspect="1" noChangeArrowheads="1"/>
          </p:cNvPicPr>
          <p:nvPr/>
        </p:nvPicPr>
        <p:blipFill>
          <a:blip r:embed="rId2" cstate="print"/>
          <a:srcRect/>
          <a:stretch>
            <a:fillRect/>
          </a:stretch>
        </p:blipFill>
        <p:spPr bwMode="auto">
          <a:xfrm>
            <a:off x="755576" y="1340768"/>
            <a:ext cx="4572000" cy="2859087"/>
          </a:xfrm>
          <a:prstGeom prst="rect">
            <a:avLst/>
          </a:prstGeom>
          <a:noFill/>
          <a:ln>
            <a:solidFill>
              <a:schemeClr val="accent1"/>
            </a:solidFill>
          </a:ln>
        </p:spPr>
      </p:pic>
      <p:pic>
        <p:nvPicPr>
          <p:cNvPr id="3075" name="Picture 3" descr="C:\Users\Rene\Downloads\km 2.jpg"/>
          <p:cNvPicPr>
            <a:picLocks noChangeAspect="1" noChangeArrowheads="1"/>
          </p:cNvPicPr>
          <p:nvPr/>
        </p:nvPicPr>
        <p:blipFill>
          <a:blip r:embed="rId3" cstate="print"/>
          <a:srcRect/>
          <a:stretch>
            <a:fillRect/>
          </a:stretch>
        </p:blipFill>
        <p:spPr bwMode="auto">
          <a:xfrm>
            <a:off x="1115616" y="4293096"/>
            <a:ext cx="3840426" cy="2160240"/>
          </a:xfrm>
          <a:prstGeom prst="rect">
            <a:avLst/>
          </a:prstGeom>
          <a:noFill/>
          <a:ln>
            <a:solidFill>
              <a:schemeClr val="accent1"/>
            </a:solidFill>
          </a:ln>
        </p:spPr>
      </p:pic>
      <p:pic>
        <p:nvPicPr>
          <p:cNvPr id="3076" name="Picture 4" descr="C:\Users\Rene\Downloads\km 23.jpg"/>
          <p:cNvPicPr>
            <a:picLocks noChangeAspect="1" noChangeArrowheads="1"/>
          </p:cNvPicPr>
          <p:nvPr/>
        </p:nvPicPr>
        <p:blipFill>
          <a:blip r:embed="rId4" cstate="print"/>
          <a:srcRect/>
          <a:stretch>
            <a:fillRect/>
          </a:stretch>
        </p:blipFill>
        <p:spPr bwMode="auto">
          <a:xfrm>
            <a:off x="5580112" y="1340768"/>
            <a:ext cx="3166659" cy="2374994"/>
          </a:xfrm>
          <a:prstGeom prst="rect">
            <a:avLst/>
          </a:prstGeom>
          <a:noFill/>
          <a:ln>
            <a:solidFill>
              <a:schemeClr val="accent1"/>
            </a:solidFill>
          </a:ln>
        </p:spPr>
      </p:pic>
      <p:pic>
        <p:nvPicPr>
          <p:cNvPr id="3" name="Picture 2" descr="C:\P-NSV\1967 Jicin\Carla Foto's\1967_CSSRinNL_dia-0049.jpg"/>
          <p:cNvPicPr>
            <a:picLocks noChangeAspect="1" noChangeArrowheads="1"/>
          </p:cNvPicPr>
          <p:nvPr/>
        </p:nvPicPr>
        <p:blipFill>
          <a:blip r:embed="rId5" cstate="print"/>
          <a:srcRect/>
          <a:stretch>
            <a:fillRect/>
          </a:stretch>
        </p:blipFill>
        <p:spPr bwMode="auto">
          <a:xfrm>
            <a:off x="5580112" y="4221088"/>
            <a:ext cx="3139951" cy="2240488"/>
          </a:xfrm>
          <a:prstGeom prst="rect">
            <a:avLst/>
          </a:prstGeom>
          <a:noFill/>
          <a:ln>
            <a:solidFill>
              <a:schemeClr val="accent1"/>
            </a:solidFill>
          </a:ln>
        </p:spPr>
      </p:pic>
      <p:sp>
        <p:nvSpPr>
          <p:cNvPr id="7" name="TextBox 6"/>
          <p:cNvSpPr txBox="1"/>
          <p:nvPr/>
        </p:nvSpPr>
        <p:spPr>
          <a:xfrm>
            <a:off x="5580112" y="3789040"/>
            <a:ext cx="3168352" cy="369332"/>
          </a:xfrm>
          <a:prstGeom prst="rect">
            <a:avLst/>
          </a:prstGeom>
          <a:noFill/>
        </p:spPr>
        <p:txBody>
          <a:bodyPr wrap="square" rtlCol="0">
            <a:spAutoFit/>
          </a:bodyPr>
          <a:lstStyle/>
          <a:p>
            <a:pPr algn="ctr"/>
            <a:r>
              <a:rPr lang="nl-NL" dirty="0" smtClean="0"/>
              <a:t>And to Dolfinarium Harderwijk</a:t>
            </a:r>
            <a:endParaRPr lang="nl-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Departure in Nijmegen</a:t>
            </a:r>
            <a:endParaRPr lang="nl-NL" dirty="0"/>
          </a:p>
        </p:txBody>
      </p:sp>
      <p:pic>
        <p:nvPicPr>
          <p:cNvPr id="3074" name="Picture 2" descr="C:\P-NSV\1967 Jicin\René Dias\Het vertrek.JPG"/>
          <p:cNvPicPr>
            <a:picLocks noChangeAspect="1" noChangeArrowheads="1"/>
          </p:cNvPicPr>
          <p:nvPr/>
        </p:nvPicPr>
        <p:blipFill>
          <a:blip r:embed="rId2" cstate="print"/>
          <a:srcRect/>
          <a:stretch>
            <a:fillRect/>
          </a:stretch>
        </p:blipFill>
        <p:spPr bwMode="auto">
          <a:xfrm>
            <a:off x="1115616" y="1268760"/>
            <a:ext cx="7056785" cy="5292588"/>
          </a:xfrm>
          <a:prstGeom prst="rect">
            <a:avLst/>
          </a:prstGeom>
          <a:noFill/>
          <a:ln>
            <a:solidFill>
              <a:schemeClr val="accent1"/>
            </a:solidFill>
          </a:ln>
        </p:spPr>
      </p:pic>
      <p:sp>
        <p:nvSpPr>
          <p:cNvPr id="5" name="TextBox 4"/>
          <p:cNvSpPr txBox="1"/>
          <p:nvPr/>
        </p:nvSpPr>
        <p:spPr>
          <a:xfrm>
            <a:off x="2483768" y="5445224"/>
            <a:ext cx="1656184" cy="307777"/>
          </a:xfrm>
          <a:prstGeom prst="rect">
            <a:avLst/>
          </a:prstGeom>
          <a:noFill/>
        </p:spPr>
        <p:txBody>
          <a:bodyPr wrap="square" rtlCol="0">
            <a:spAutoFit/>
          </a:bodyPr>
          <a:lstStyle/>
          <a:p>
            <a:pPr algn="ctr"/>
            <a:r>
              <a:rPr lang="nl-NL" sz="1400" dirty="0" smtClean="0">
                <a:solidFill>
                  <a:schemeClr val="bg1"/>
                </a:solidFill>
              </a:rPr>
              <a:t>NSV Chairman Bos</a:t>
            </a:r>
            <a:endParaRPr lang="nl-NL" sz="1400" dirty="0">
              <a:solidFill>
                <a:schemeClr val="bg1"/>
              </a:solidFill>
            </a:endParaRPr>
          </a:p>
        </p:txBody>
      </p:sp>
      <p:cxnSp>
        <p:nvCxnSpPr>
          <p:cNvPr id="7" name="Straight Arrow Connector 6"/>
          <p:cNvCxnSpPr/>
          <p:nvPr/>
        </p:nvCxnSpPr>
        <p:spPr>
          <a:xfrm flipV="1">
            <a:off x="3707904" y="5013176"/>
            <a:ext cx="576064" cy="43204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Visit open air museum in arnhem</a:t>
            </a:r>
            <a:endParaRPr lang="nl-NL" dirty="0"/>
          </a:p>
        </p:txBody>
      </p:sp>
      <p:pic>
        <p:nvPicPr>
          <p:cNvPr id="76802" name="Picture 2" descr="C:\Users\Rene\Downloads\a 1.jpg"/>
          <p:cNvPicPr>
            <a:picLocks noChangeAspect="1" noChangeArrowheads="1"/>
          </p:cNvPicPr>
          <p:nvPr/>
        </p:nvPicPr>
        <p:blipFill>
          <a:blip r:embed="rId2" cstate="print"/>
          <a:srcRect/>
          <a:stretch>
            <a:fillRect/>
          </a:stretch>
        </p:blipFill>
        <p:spPr bwMode="auto">
          <a:xfrm>
            <a:off x="611560" y="1628800"/>
            <a:ext cx="5372745" cy="3024336"/>
          </a:xfrm>
          <a:prstGeom prst="rect">
            <a:avLst/>
          </a:prstGeom>
          <a:noFill/>
          <a:ln>
            <a:solidFill>
              <a:schemeClr val="accent1"/>
            </a:solidFill>
          </a:ln>
        </p:spPr>
      </p:pic>
      <p:pic>
        <p:nvPicPr>
          <p:cNvPr id="76803" name="Picture 3" descr="C:\Users\Rene\Downloads\a 12.jpg"/>
          <p:cNvPicPr>
            <a:picLocks noChangeAspect="1" noChangeArrowheads="1"/>
          </p:cNvPicPr>
          <p:nvPr/>
        </p:nvPicPr>
        <p:blipFill>
          <a:blip r:embed="rId3" cstate="print"/>
          <a:srcRect/>
          <a:stretch>
            <a:fillRect/>
          </a:stretch>
        </p:blipFill>
        <p:spPr bwMode="auto">
          <a:xfrm>
            <a:off x="6156176" y="1340768"/>
            <a:ext cx="2525465" cy="1683643"/>
          </a:xfrm>
          <a:prstGeom prst="rect">
            <a:avLst/>
          </a:prstGeom>
          <a:noFill/>
          <a:ln>
            <a:solidFill>
              <a:schemeClr val="accent1"/>
            </a:solidFill>
          </a:ln>
        </p:spPr>
      </p:pic>
      <p:pic>
        <p:nvPicPr>
          <p:cNvPr id="76804" name="Picture 4" descr="C:\Users\Rene\Downloads\a 2.jpg"/>
          <p:cNvPicPr>
            <a:picLocks noChangeAspect="1" noChangeArrowheads="1"/>
          </p:cNvPicPr>
          <p:nvPr/>
        </p:nvPicPr>
        <p:blipFill>
          <a:blip r:embed="rId4" cstate="print"/>
          <a:srcRect/>
          <a:stretch>
            <a:fillRect/>
          </a:stretch>
        </p:blipFill>
        <p:spPr bwMode="auto">
          <a:xfrm>
            <a:off x="6156176" y="3140968"/>
            <a:ext cx="2520280" cy="1718373"/>
          </a:xfrm>
          <a:prstGeom prst="rect">
            <a:avLst/>
          </a:prstGeom>
          <a:noFill/>
          <a:ln>
            <a:solidFill>
              <a:schemeClr val="accent1"/>
            </a:solidFill>
          </a:ln>
        </p:spPr>
      </p:pic>
      <p:pic>
        <p:nvPicPr>
          <p:cNvPr id="76805" name="Picture 5" descr="C:\Users\Rene\Downloads\a 3.jpg"/>
          <p:cNvPicPr>
            <a:picLocks noChangeAspect="1" noChangeArrowheads="1"/>
          </p:cNvPicPr>
          <p:nvPr/>
        </p:nvPicPr>
        <p:blipFill>
          <a:blip r:embed="rId5" cstate="print"/>
          <a:srcRect/>
          <a:stretch>
            <a:fillRect/>
          </a:stretch>
        </p:blipFill>
        <p:spPr bwMode="auto">
          <a:xfrm>
            <a:off x="611560" y="5013176"/>
            <a:ext cx="8064896" cy="1311564"/>
          </a:xfrm>
          <a:prstGeom prst="rect">
            <a:avLst/>
          </a:prstGeom>
          <a:noFill/>
          <a:ln>
            <a:solidFill>
              <a:schemeClr val="accent1"/>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Group</a:t>
            </a:r>
            <a:endParaRPr lang="nl-NL" dirty="0"/>
          </a:p>
        </p:txBody>
      </p:sp>
      <p:pic>
        <p:nvPicPr>
          <p:cNvPr id="2050" name="Picture 2" descr="C:\P-NSV\1967 Jicin\René Dias\Groep.JPG"/>
          <p:cNvPicPr>
            <a:picLocks noChangeAspect="1" noChangeArrowheads="1"/>
          </p:cNvPicPr>
          <p:nvPr/>
        </p:nvPicPr>
        <p:blipFill>
          <a:blip r:embed="rId2" cstate="print"/>
          <a:srcRect/>
          <a:stretch>
            <a:fillRect/>
          </a:stretch>
        </p:blipFill>
        <p:spPr bwMode="auto">
          <a:xfrm>
            <a:off x="1115616" y="1268760"/>
            <a:ext cx="7193932" cy="5367227"/>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dutchies</a:t>
            </a:r>
            <a:endParaRPr lang="nl-NL" dirty="0"/>
          </a:p>
        </p:txBody>
      </p:sp>
      <p:grpSp>
        <p:nvGrpSpPr>
          <p:cNvPr id="47" name="Group 46"/>
          <p:cNvGrpSpPr/>
          <p:nvPr/>
        </p:nvGrpSpPr>
        <p:grpSpPr>
          <a:xfrm>
            <a:off x="6078322" y="3120928"/>
            <a:ext cx="2200376" cy="1705360"/>
            <a:chOff x="6078322" y="3120928"/>
            <a:chExt cx="2200376" cy="1705360"/>
          </a:xfrm>
        </p:grpSpPr>
        <p:sp>
          <p:nvSpPr>
            <p:cNvPr id="11" name="TextBox 10"/>
            <p:cNvSpPr txBox="1"/>
            <p:nvPr/>
          </p:nvSpPr>
          <p:spPr>
            <a:xfrm>
              <a:off x="6372200" y="4456956"/>
              <a:ext cx="1656184" cy="369332"/>
            </a:xfrm>
            <a:prstGeom prst="rect">
              <a:avLst/>
            </a:prstGeom>
            <a:noFill/>
          </p:spPr>
          <p:txBody>
            <a:bodyPr wrap="square" rtlCol="0">
              <a:spAutoFit/>
            </a:bodyPr>
            <a:lstStyle/>
            <a:p>
              <a:pPr algn="ctr"/>
              <a:r>
                <a:rPr lang="nl-NL" dirty="0" smtClean="0"/>
                <a:t>Anjo Tangerink</a:t>
              </a:r>
              <a:endParaRPr lang="nl-NL" dirty="0"/>
            </a:p>
          </p:txBody>
        </p:sp>
        <p:pic>
          <p:nvPicPr>
            <p:cNvPr id="20482" name="Picture 2" descr="C:\P-NSV\Reunie personen\Anjo Tangerink 1965.jpg"/>
            <p:cNvPicPr>
              <a:picLocks noChangeAspect="1" noChangeArrowheads="1"/>
            </p:cNvPicPr>
            <p:nvPr/>
          </p:nvPicPr>
          <p:blipFill>
            <a:blip r:embed="rId2" cstate="print"/>
            <a:srcRect/>
            <a:stretch>
              <a:fillRect/>
            </a:stretch>
          </p:blipFill>
          <p:spPr bwMode="auto">
            <a:xfrm>
              <a:off x="6078322" y="3120928"/>
              <a:ext cx="1085966" cy="1388192"/>
            </a:xfrm>
            <a:prstGeom prst="rect">
              <a:avLst/>
            </a:prstGeom>
            <a:noFill/>
            <a:ln>
              <a:solidFill>
                <a:schemeClr val="accent1"/>
              </a:solidFill>
            </a:ln>
          </p:spPr>
        </p:pic>
        <p:pic>
          <p:nvPicPr>
            <p:cNvPr id="20483" name="Picture 3" descr="C:\P-NSV\Reunie personen\Anjo Tangerink 2014.jpg"/>
            <p:cNvPicPr>
              <a:picLocks noChangeAspect="1" noChangeArrowheads="1"/>
            </p:cNvPicPr>
            <p:nvPr/>
          </p:nvPicPr>
          <p:blipFill>
            <a:blip r:embed="rId3" cstate="print"/>
            <a:srcRect/>
            <a:stretch>
              <a:fillRect/>
            </a:stretch>
          </p:blipFill>
          <p:spPr bwMode="auto">
            <a:xfrm>
              <a:off x="7236295" y="3140968"/>
              <a:ext cx="1042403" cy="1368152"/>
            </a:xfrm>
            <a:prstGeom prst="rect">
              <a:avLst/>
            </a:prstGeom>
            <a:noFill/>
            <a:ln>
              <a:solidFill>
                <a:schemeClr val="accent1"/>
              </a:solidFill>
            </a:ln>
          </p:spPr>
        </p:pic>
      </p:grpSp>
      <p:grpSp>
        <p:nvGrpSpPr>
          <p:cNvPr id="23" name="Group 22"/>
          <p:cNvGrpSpPr/>
          <p:nvPr/>
        </p:nvGrpSpPr>
        <p:grpSpPr>
          <a:xfrm>
            <a:off x="3439968" y="1412776"/>
            <a:ext cx="2381341" cy="1593468"/>
            <a:chOff x="3223944" y="2708920"/>
            <a:chExt cx="2381341" cy="1593468"/>
          </a:xfrm>
        </p:grpSpPr>
        <p:sp>
          <p:nvSpPr>
            <p:cNvPr id="20" name="TextBox 19"/>
            <p:cNvSpPr txBox="1"/>
            <p:nvPr/>
          </p:nvSpPr>
          <p:spPr>
            <a:xfrm>
              <a:off x="3491880" y="3933056"/>
              <a:ext cx="1800200" cy="369332"/>
            </a:xfrm>
            <a:prstGeom prst="rect">
              <a:avLst/>
            </a:prstGeom>
            <a:noFill/>
          </p:spPr>
          <p:txBody>
            <a:bodyPr wrap="square" rtlCol="0">
              <a:spAutoFit/>
            </a:bodyPr>
            <a:lstStyle/>
            <a:p>
              <a:pPr algn="ctr"/>
              <a:r>
                <a:rPr lang="nl-NL" dirty="0" smtClean="0"/>
                <a:t>Ingrid Hoffmann</a:t>
              </a:r>
              <a:endParaRPr lang="nl-NL" dirty="0"/>
            </a:p>
          </p:txBody>
        </p:sp>
        <p:pic>
          <p:nvPicPr>
            <p:cNvPr id="20488" name="Picture 8" descr="C:\P-NSV\Reunie personen\Ingrid Hofman 1968.jpg"/>
            <p:cNvPicPr>
              <a:picLocks noChangeAspect="1" noChangeArrowheads="1"/>
            </p:cNvPicPr>
            <p:nvPr/>
          </p:nvPicPr>
          <p:blipFill>
            <a:blip r:embed="rId4" cstate="print"/>
            <a:srcRect/>
            <a:stretch>
              <a:fillRect/>
            </a:stretch>
          </p:blipFill>
          <p:spPr bwMode="auto">
            <a:xfrm>
              <a:off x="3223944" y="2708920"/>
              <a:ext cx="1115286" cy="1296143"/>
            </a:xfrm>
            <a:prstGeom prst="rect">
              <a:avLst/>
            </a:prstGeom>
            <a:noFill/>
          </p:spPr>
        </p:pic>
        <p:pic>
          <p:nvPicPr>
            <p:cNvPr id="20489" name="Picture 9" descr="C:\P-NSV\Reunie personen\Ingrid Hofman 2014.jpg"/>
            <p:cNvPicPr>
              <a:picLocks noChangeAspect="1" noChangeArrowheads="1"/>
            </p:cNvPicPr>
            <p:nvPr/>
          </p:nvPicPr>
          <p:blipFill>
            <a:blip r:embed="rId5" cstate="print"/>
            <a:srcRect/>
            <a:stretch>
              <a:fillRect/>
            </a:stretch>
          </p:blipFill>
          <p:spPr bwMode="auto">
            <a:xfrm>
              <a:off x="4427984" y="2708920"/>
              <a:ext cx="1177301" cy="1296145"/>
            </a:xfrm>
            <a:prstGeom prst="rect">
              <a:avLst/>
            </a:prstGeom>
            <a:noFill/>
          </p:spPr>
        </p:pic>
      </p:grpSp>
      <p:grpSp>
        <p:nvGrpSpPr>
          <p:cNvPr id="27" name="Group 26"/>
          <p:cNvGrpSpPr/>
          <p:nvPr/>
        </p:nvGrpSpPr>
        <p:grpSpPr>
          <a:xfrm>
            <a:off x="6156176" y="1340768"/>
            <a:ext cx="1994920" cy="1665476"/>
            <a:chOff x="5796136" y="1052736"/>
            <a:chExt cx="1994920" cy="1665476"/>
          </a:xfrm>
        </p:grpSpPr>
        <p:sp>
          <p:nvSpPr>
            <p:cNvPr id="24" name="TextBox 23"/>
            <p:cNvSpPr txBox="1"/>
            <p:nvPr/>
          </p:nvSpPr>
          <p:spPr>
            <a:xfrm>
              <a:off x="6228184" y="2348880"/>
              <a:ext cx="1224136" cy="369332"/>
            </a:xfrm>
            <a:prstGeom prst="rect">
              <a:avLst/>
            </a:prstGeom>
            <a:noFill/>
          </p:spPr>
          <p:txBody>
            <a:bodyPr wrap="square" rtlCol="0">
              <a:spAutoFit/>
            </a:bodyPr>
            <a:lstStyle/>
            <a:p>
              <a:pPr algn="ctr"/>
              <a:r>
                <a:rPr lang="nl-NL" dirty="0" smtClean="0"/>
                <a:t>Jally Stein</a:t>
              </a:r>
              <a:endParaRPr lang="nl-NL" dirty="0"/>
            </a:p>
          </p:txBody>
        </p:sp>
        <p:pic>
          <p:nvPicPr>
            <p:cNvPr id="20490" name="Picture 10" descr="C:\P-NSV\Reunie personen\Jally Stein 1966.jpg"/>
            <p:cNvPicPr>
              <a:picLocks noChangeAspect="1" noChangeArrowheads="1"/>
            </p:cNvPicPr>
            <p:nvPr/>
          </p:nvPicPr>
          <p:blipFill>
            <a:blip r:embed="rId6" cstate="print"/>
            <a:srcRect/>
            <a:stretch>
              <a:fillRect/>
            </a:stretch>
          </p:blipFill>
          <p:spPr bwMode="auto">
            <a:xfrm>
              <a:off x="5796136" y="1071720"/>
              <a:ext cx="986103" cy="1349168"/>
            </a:xfrm>
            <a:prstGeom prst="rect">
              <a:avLst/>
            </a:prstGeom>
            <a:noFill/>
          </p:spPr>
        </p:pic>
        <p:pic>
          <p:nvPicPr>
            <p:cNvPr id="20491" name="Picture 11" descr="C:\P-NSV\Reunie personen\Jally Stein 2014.jpg"/>
            <p:cNvPicPr>
              <a:picLocks noChangeAspect="1" noChangeArrowheads="1"/>
            </p:cNvPicPr>
            <p:nvPr/>
          </p:nvPicPr>
          <p:blipFill>
            <a:blip r:embed="rId7" cstate="print"/>
            <a:srcRect/>
            <a:stretch>
              <a:fillRect/>
            </a:stretch>
          </p:blipFill>
          <p:spPr bwMode="auto">
            <a:xfrm>
              <a:off x="6876256" y="1052736"/>
              <a:ext cx="914800" cy="1368152"/>
            </a:xfrm>
            <a:prstGeom prst="rect">
              <a:avLst/>
            </a:prstGeom>
            <a:noFill/>
          </p:spPr>
        </p:pic>
      </p:grpSp>
      <p:grpSp>
        <p:nvGrpSpPr>
          <p:cNvPr id="30" name="Group 29"/>
          <p:cNvGrpSpPr/>
          <p:nvPr/>
        </p:nvGrpSpPr>
        <p:grpSpPr>
          <a:xfrm>
            <a:off x="6221327" y="4797152"/>
            <a:ext cx="1879065" cy="1737484"/>
            <a:chOff x="460687" y="908720"/>
            <a:chExt cx="1879065" cy="1737484"/>
          </a:xfrm>
        </p:grpSpPr>
        <p:pic>
          <p:nvPicPr>
            <p:cNvPr id="31" name="Picture 4" descr="C:\P-NSV\Reunie personen\Albert Breebaart 1966.jpg"/>
            <p:cNvPicPr>
              <a:picLocks noChangeAspect="1" noChangeArrowheads="1"/>
            </p:cNvPicPr>
            <p:nvPr/>
          </p:nvPicPr>
          <p:blipFill>
            <a:blip r:embed="rId8" cstate="print"/>
            <a:srcRect/>
            <a:stretch>
              <a:fillRect/>
            </a:stretch>
          </p:blipFill>
          <p:spPr bwMode="auto">
            <a:xfrm>
              <a:off x="460687" y="908720"/>
              <a:ext cx="1179560" cy="1440160"/>
            </a:xfrm>
            <a:prstGeom prst="rect">
              <a:avLst/>
            </a:prstGeom>
            <a:noFill/>
          </p:spPr>
        </p:pic>
        <p:sp>
          <p:nvSpPr>
            <p:cNvPr id="32" name="TextBox 31"/>
            <p:cNvSpPr txBox="1"/>
            <p:nvPr/>
          </p:nvSpPr>
          <p:spPr>
            <a:xfrm>
              <a:off x="539552" y="2276872"/>
              <a:ext cx="1800200" cy="369332"/>
            </a:xfrm>
            <a:prstGeom prst="rect">
              <a:avLst/>
            </a:prstGeom>
            <a:noFill/>
          </p:spPr>
          <p:txBody>
            <a:bodyPr wrap="square" rtlCol="0">
              <a:spAutoFit/>
            </a:bodyPr>
            <a:lstStyle/>
            <a:p>
              <a:r>
                <a:rPr lang="nl-NL" dirty="0" smtClean="0"/>
                <a:t>Aldert Breebaart</a:t>
              </a:r>
              <a:endParaRPr lang="nl-NL" dirty="0"/>
            </a:p>
          </p:txBody>
        </p:sp>
        <p:sp>
          <p:nvSpPr>
            <p:cNvPr id="33" name="TextBox 32"/>
            <p:cNvSpPr txBox="1"/>
            <p:nvPr/>
          </p:nvSpPr>
          <p:spPr>
            <a:xfrm>
              <a:off x="1763688" y="1556792"/>
              <a:ext cx="288032" cy="369332"/>
            </a:xfrm>
            <a:prstGeom prst="rect">
              <a:avLst/>
            </a:prstGeom>
            <a:noFill/>
          </p:spPr>
          <p:txBody>
            <a:bodyPr wrap="square" rtlCol="0">
              <a:spAutoFit/>
            </a:bodyPr>
            <a:lstStyle/>
            <a:p>
              <a:r>
                <a:rPr lang="nl-NL" dirty="0" smtClean="0"/>
                <a:t>†</a:t>
              </a:r>
              <a:endParaRPr lang="nl-NL" dirty="0"/>
            </a:p>
          </p:txBody>
        </p:sp>
      </p:grpSp>
      <p:grpSp>
        <p:nvGrpSpPr>
          <p:cNvPr id="35" name="Group 34"/>
          <p:cNvGrpSpPr/>
          <p:nvPr/>
        </p:nvGrpSpPr>
        <p:grpSpPr>
          <a:xfrm>
            <a:off x="971600" y="1340768"/>
            <a:ext cx="2016224" cy="1665476"/>
            <a:chOff x="1115616" y="1463962"/>
            <a:chExt cx="2016224" cy="1665476"/>
          </a:xfrm>
        </p:grpSpPr>
        <p:sp>
          <p:nvSpPr>
            <p:cNvPr id="13" name="TextBox 12"/>
            <p:cNvSpPr txBox="1"/>
            <p:nvPr/>
          </p:nvSpPr>
          <p:spPr>
            <a:xfrm>
              <a:off x="1259632" y="2760106"/>
              <a:ext cx="1872208" cy="369332"/>
            </a:xfrm>
            <a:prstGeom prst="rect">
              <a:avLst/>
            </a:prstGeom>
            <a:noFill/>
          </p:spPr>
          <p:txBody>
            <a:bodyPr wrap="square" rtlCol="0">
              <a:spAutoFit/>
            </a:bodyPr>
            <a:lstStyle/>
            <a:p>
              <a:pPr algn="ctr"/>
              <a:r>
                <a:rPr lang="nl-NL" dirty="0" smtClean="0"/>
                <a:t>Hermien Bharos</a:t>
              </a:r>
              <a:endParaRPr lang="nl-NL" dirty="0"/>
            </a:p>
          </p:txBody>
        </p:sp>
        <p:pic>
          <p:nvPicPr>
            <p:cNvPr id="20492" name="Picture 12" descr="C:\P-NSV\Reunie personen\Hermien Bharos 1966.jpg"/>
            <p:cNvPicPr>
              <a:picLocks noChangeAspect="1" noChangeArrowheads="1"/>
            </p:cNvPicPr>
            <p:nvPr/>
          </p:nvPicPr>
          <p:blipFill>
            <a:blip r:embed="rId9" cstate="print"/>
            <a:srcRect/>
            <a:stretch>
              <a:fillRect/>
            </a:stretch>
          </p:blipFill>
          <p:spPr bwMode="auto">
            <a:xfrm>
              <a:off x="1115616" y="1463962"/>
              <a:ext cx="1061276" cy="1368152"/>
            </a:xfrm>
            <a:prstGeom prst="rect">
              <a:avLst/>
            </a:prstGeom>
            <a:noFill/>
          </p:spPr>
        </p:pic>
      </p:grpSp>
      <p:grpSp>
        <p:nvGrpSpPr>
          <p:cNvPr id="45" name="Group 44"/>
          <p:cNvGrpSpPr/>
          <p:nvPr/>
        </p:nvGrpSpPr>
        <p:grpSpPr>
          <a:xfrm>
            <a:off x="3563888" y="4797152"/>
            <a:ext cx="2272666" cy="1737485"/>
            <a:chOff x="3563888" y="4797152"/>
            <a:chExt cx="2272666" cy="1737485"/>
          </a:xfrm>
        </p:grpSpPr>
        <p:sp>
          <p:nvSpPr>
            <p:cNvPr id="5" name="TextBox 4"/>
            <p:cNvSpPr txBox="1"/>
            <p:nvPr/>
          </p:nvSpPr>
          <p:spPr>
            <a:xfrm>
              <a:off x="3741624" y="6165305"/>
              <a:ext cx="1872208" cy="369332"/>
            </a:xfrm>
            <a:prstGeom prst="rect">
              <a:avLst/>
            </a:prstGeom>
            <a:noFill/>
          </p:spPr>
          <p:txBody>
            <a:bodyPr wrap="square" rtlCol="0">
              <a:spAutoFit/>
            </a:bodyPr>
            <a:lstStyle/>
            <a:p>
              <a:pPr algn="ctr"/>
              <a:r>
                <a:rPr lang="nl-NL" dirty="0" smtClean="0"/>
                <a:t>Gerda Michels</a:t>
              </a:r>
              <a:endParaRPr lang="nl-NL" dirty="0"/>
            </a:p>
          </p:txBody>
        </p:sp>
        <p:pic>
          <p:nvPicPr>
            <p:cNvPr id="20493" name="Picture 13" descr="C:\P-NSV\Reunie personen\Gerda Michels 2014.jpg"/>
            <p:cNvPicPr>
              <a:picLocks noChangeAspect="1" noChangeArrowheads="1"/>
            </p:cNvPicPr>
            <p:nvPr/>
          </p:nvPicPr>
          <p:blipFill>
            <a:blip r:embed="rId10" cstate="print"/>
            <a:srcRect/>
            <a:stretch>
              <a:fillRect/>
            </a:stretch>
          </p:blipFill>
          <p:spPr bwMode="auto">
            <a:xfrm>
              <a:off x="4605719" y="4797152"/>
              <a:ext cx="1230835" cy="1440161"/>
            </a:xfrm>
            <a:prstGeom prst="rect">
              <a:avLst/>
            </a:prstGeom>
            <a:noFill/>
            <a:ln>
              <a:solidFill>
                <a:schemeClr val="accent1"/>
              </a:solidFill>
            </a:ln>
          </p:spPr>
        </p:pic>
        <p:pic>
          <p:nvPicPr>
            <p:cNvPr id="20495" name="Picture 15" descr="C:\P-NSV\1967 Jicin\Pasfotos\1967 Gerda Michels.jpg"/>
            <p:cNvPicPr>
              <a:picLocks noChangeAspect="1" noChangeArrowheads="1"/>
            </p:cNvPicPr>
            <p:nvPr/>
          </p:nvPicPr>
          <p:blipFill>
            <a:blip r:embed="rId11" cstate="print"/>
            <a:srcRect/>
            <a:stretch>
              <a:fillRect/>
            </a:stretch>
          </p:blipFill>
          <p:spPr bwMode="auto">
            <a:xfrm>
              <a:off x="3563888" y="4799694"/>
              <a:ext cx="969823" cy="1437619"/>
            </a:xfrm>
            <a:prstGeom prst="rect">
              <a:avLst/>
            </a:prstGeom>
            <a:noFill/>
            <a:ln>
              <a:solidFill>
                <a:schemeClr val="accent1"/>
              </a:solidFill>
            </a:ln>
          </p:spPr>
        </p:pic>
      </p:grpSp>
      <p:sp>
        <p:nvSpPr>
          <p:cNvPr id="9" name="TextBox 8"/>
          <p:cNvSpPr txBox="1"/>
          <p:nvPr/>
        </p:nvSpPr>
        <p:spPr>
          <a:xfrm>
            <a:off x="1386721" y="6170626"/>
            <a:ext cx="1169056" cy="369332"/>
          </a:xfrm>
          <a:prstGeom prst="rect">
            <a:avLst/>
          </a:prstGeom>
          <a:noFill/>
        </p:spPr>
        <p:txBody>
          <a:bodyPr wrap="square" rtlCol="0">
            <a:spAutoFit/>
          </a:bodyPr>
          <a:lstStyle/>
          <a:p>
            <a:pPr algn="ctr"/>
            <a:r>
              <a:rPr lang="nl-NL" dirty="0" smtClean="0"/>
              <a:t>Riet Bos</a:t>
            </a:r>
            <a:endParaRPr lang="nl-NL" dirty="0"/>
          </a:p>
        </p:txBody>
      </p:sp>
      <p:pic>
        <p:nvPicPr>
          <p:cNvPr id="20487" name="Picture 7" descr="C:\P-NSV\Reunie personen\Riet Bos 2013.jpg"/>
          <p:cNvPicPr>
            <a:picLocks noChangeAspect="1" noChangeArrowheads="1"/>
          </p:cNvPicPr>
          <p:nvPr/>
        </p:nvPicPr>
        <p:blipFill>
          <a:blip r:embed="rId12" cstate="print"/>
          <a:srcRect/>
          <a:stretch>
            <a:fillRect/>
          </a:stretch>
        </p:blipFill>
        <p:spPr bwMode="auto">
          <a:xfrm>
            <a:off x="2123728" y="4869160"/>
            <a:ext cx="1026116" cy="1368154"/>
          </a:xfrm>
          <a:prstGeom prst="rect">
            <a:avLst/>
          </a:prstGeom>
          <a:noFill/>
          <a:ln>
            <a:solidFill>
              <a:schemeClr val="accent1"/>
            </a:solidFill>
          </a:ln>
        </p:spPr>
      </p:pic>
      <p:pic>
        <p:nvPicPr>
          <p:cNvPr id="30722" name="Picture 2" descr="C:\P-NSV\1967 Jicin\Pasfotos\Riet Bos 1969.jpg"/>
          <p:cNvPicPr>
            <a:picLocks noChangeAspect="1" noChangeArrowheads="1"/>
          </p:cNvPicPr>
          <p:nvPr/>
        </p:nvPicPr>
        <p:blipFill>
          <a:blip r:embed="rId13" cstate="print"/>
          <a:srcRect/>
          <a:stretch>
            <a:fillRect/>
          </a:stretch>
        </p:blipFill>
        <p:spPr bwMode="auto">
          <a:xfrm>
            <a:off x="966693" y="4869160"/>
            <a:ext cx="1088475" cy="1368153"/>
          </a:xfrm>
          <a:prstGeom prst="rect">
            <a:avLst/>
          </a:prstGeom>
          <a:noFill/>
          <a:ln>
            <a:solidFill>
              <a:schemeClr val="accent1"/>
            </a:solidFill>
          </a:ln>
        </p:spPr>
      </p:pic>
      <p:grpSp>
        <p:nvGrpSpPr>
          <p:cNvPr id="44" name="Group 43"/>
          <p:cNvGrpSpPr/>
          <p:nvPr/>
        </p:nvGrpSpPr>
        <p:grpSpPr>
          <a:xfrm>
            <a:off x="3526020" y="3140968"/>
            <a:ext cx="2168590" cy="1665476"/>
            <a:chOff x="3526020" y="3140968"/>
            <a:chExt cx="2168590" cy="1665476"/>
          </a:xfrm>
        </p:grpSpPr>
        <p:sp>
          <p:nvSpPr>
            <p:cNvPr id="4" name="TextBox 3"/>
            <p:cNvSpPr txBox="1"/>
            <p:nvPr/>
          </p:nvSpPr>
          <p:spPr>
            <a:xfrm>
              <a:off x="3812650" y="4437112"/>
              <a:ext cx="1656184" cy="369332"/>
            </a:xfrm>
            <a:prstGeom prst="rect">
              <a:avLst/>
            </a:prstGeom>
            <a:noFill/>
          </p:spPr>
          <p:txBody>
            <a:bodyPr wrap="square" rtlCol="0">
              <a:spAutoFit/>
            </a:bodyPr>
            <a:lstStyle/>
            <a:p>
              <a:pPr algn="ctr"/>
              <a:r>
                <a:rPr lang="nl-NL" dirty="0" smtClean="0"/>
                <a:t>Carla Klaassen</a:t>
              </a:r>
              <a:endParaRPr lang="nl-NL" dirty="0"/>
            </a:p>
          </p:txBody>
        </p:sp>
        <p:pic>
          <p:nvPicPr>
            <p:cNvPr id="20484" name="Picture 4" descr="C:\P-NSV\Reunie personen\Carla Klaassen 1967.jpg"/>
            <p:cNvPicPr>
              <a:picLocks noChangeAspect="1" noChangeArrowheads="1"/>
            </p:cNvPicPr>
            <p:nvPr/>
          </p:nvPicPr>
          <p:blipFill>
            <a:blip r:embed="rId14" cstate="print"/>
            <a:srcRect/>
            <a:stretch>
              <a:fillRect/>
            </a:stretch>
          </p:blipFill>
          <p:spPr bwMode="auto">
            <a:xfrm>
              <a:off x="3526020" y="3140968"/>
              <a:ext cx="1043821" cy="1368152"/>
            </a:xfrm>
            <a:prstGeom prst="rect">
              <a:avLst/>
            </a:prstGeom>
            <a:noFill/>
            <a:ln>
              <a:solidFill>
                <a:schemeClr val="accent1"/>
              </a:solidFill>
            </a:ln>
          </p:spPr>
        </p:pic>
        <p:pic>
          <p:nvPicPr>
            <p:cNvPr id="1026" name="Picture 2" descr="C:\P-NSV\1967 Jicin\Pasfotos\2016 Carla Gilmore-Klaassen.jpg"/>
            <p:cNvPicPr>
              <a:picLocks noChangeAspect="1" noChangeArrowheads="1"/>
            </p:cNvPicPr>
            <p:nvPr/>
          </p:nvPicPr>
          <p:blipFill>
            <a:blip r:embed="rId15" cstate="print"/>
            <a:srcRect/>
            <a:stretch>
              <a:fillRect/>
            </a:stretch>
          </p:blipFill>
          <p:spPr bwMode="auto">
            <a:xfrm>
              <a:off x="4676746" y="3140968"/>
              <a:ext cx="1017864" cy="1368153"/>
            </a:xfrm>
            <a:prstGeom prst="rect">
              <a:avLst/>
            </a:prstGeom>
            <a:noFill/>
            <a:ln>
              <a:solidFill>
                <a:schemeClr val="accent1"/>
              </a:solidFill>
            </a:ln>
          </p:spPr>
        </p:pic>
      </p:grpSp>
      <p:grpSp>
        <p:nvGrpSpPr>
          <p:cNvPr id="43" name="Group 42"/>
          <p:cNvGrpSpPr/>
          <p:nvPr/>
        </p:nvGrpSpPr>
        <p:grpSpPr>
          <a:xfrm>
            <a:off x="899592" y="3140968"/>
            <a:ext cx="2304255" cy="1704229"/>
            <a:chOff x="899592" y="3058764"/>
            <a:chExt cx="2304255" cy="1704229"/>
          </a:xfrm>
        </p:grpSpPr>
        <p:sp>
          <p:nvSpPr>
            <p:cNvPr id="16" name="TextBox 15"/>
            <p:cNvSpPr txBox="1"/>
            <p:nvPr/>
          </p:nvSpPr>
          <p:spPr>
            <a:xfrm>
              <a:off x="1219268" y="4393661"/>
              <a:ext cx="1696548" cy="369332"/>
            </a:xfrm>
            <a:prstGeom prst="rect">
              <a:avLst/>
            </a:prstGeom>
            <a:noFill/>
          </p:spPr>
          <p:txBody>
            <a:bodyPr wrap="square" rtlCol="0">
              <a:spAutoFit/>
            </a:bodyPr>
            <a:lstStyle/>
            <a:p>
              <a:r>
                <a:rPr lang="nl-NL" dirty="0" smtClean="0"/>
                <a:t>Hetty Blanker</a:t>
              </a:r>
              <a:endParaRPr lang="nl-NL" dirty="0"/>
            </a:p>
          </p:txBody>
        </p:sp>
        <p:pic>
          <p:nvPicPr>
            <p:cNvPr id="20494" name="Picture 14" descr="C:\P-NSV\1967 Jicin\Pasfotos\1967 Hetty Blanker.jpg"/>
            <p:cNvPicPr>
              <a:picLocks noChangeAspect="1" noChangeArrowheads="1"/>
            </p:cNvPicPr>
            <p:nvPr/>
          </p:nvPicPr>
          <p:blipFill>
            <a:blip r:embed="rId16" cstate="print"/>
            <a:srcRect/>
            <a:stretch>
              <a:fillRect/>
            </a:stretch>
          </p:blipFill>
          <p:spPr bwMode="auto">
            <a:xfrm>
              <a:off x="899592" y="3068960"/>
              <a:ext cx="1134566" cy="1368152"/>
            </a:xfrm>
            <a:prstGeom prst="rect">
              <a:avLst/>
            </a:prstGeom>
            <a:noFill/>
            <a:ln>
              <a:solidFill>
                <a:schemeClr val="accent1"/>
              </a:solidFill>
            </a:ln>
          </p:spPr>
        </p:pic>
        <p:pic>
          <p:nvPicPr>
            <p:cNvPr id="3" name="Picture 2" descr="C:\P-NSV\1967 Jicin\Pasfotos\Hetty Blanker 2016.jpg"/>
            <p:cNvPicPr>
              <a:picLocks noChangeAspect="1" noChangeArrowheads="1"/>
            </p:cNvPicPr>
            <p:nvPr/>
          </p:nvPicPr>
          <p:blipFill>
            <a:blip r:embed="rId17" cstate="print"/>
            <a:srcRect/>
            <a:stretch>
              <a:fillRect/>
            </a:stretch>
          </p:blipFill>
          <p:spPr bwMode="auto">
            <a:xfrm>
              <a:off x="2123728" y="3058764"/>
              <a:ext cx="1080119" cy="1376582"/>
            </a:xfrm>
            <a:prstGeom prst="rect">
              <a:avLst/>
            </a:prstGeom>
            <a:noFill/>
            <a:ln>
              <a:solidFill>
                <a:schemeClr val="accent1"/>
              </a:solidFill>
            </a:ln>
          </p:spPr>
        </p:pic>
      </p:grpSp>
      <p:sp>
        <p:nvSpPr>
          <p:cNvPr id="46" name="TextBox 45"/>
          <p:cNvSpPr txBox="1"/>
          <p:nvPr/>
        </p:nvSpPr>
        <p:spPr>
          <a:xfrm>
            <a:off x="2483768" y="1772816"/>
            <a:ext cx="288032" cy="369332"/>
          </a:xfrm>
          <a:prstGeom prst="rect">
            <a:avLst/>
          </a:prstGeom>
          <a:noFill/>
        </p:spPr>
        <p:txBody>
          <a:bodyPr wrap="square" rtlCol="0">
            <a:spAutoFit/>
          </a:bodyPr>
          <a:lstStyle/>
          <a:p>
            <a:r>
              <a:rPr lang="nl-NL" dirty="0" smtClean="0"/>
              <a:t>?</a:t>
            </a:r>
            <a:endParaRPr lang="nl-NL"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86800" cy="838200"/>
          </a:xfrm>
        </p:spPr>
        <p:txBody>
          <a:bodyPr/>
          <a:lstStyle/>
          <a:p>
            <a:pPr algn="ctr"/>
            <a:r>
              <a:rPr lang="nl-NL" dirty="0" smtClean="0"/>
              <a:t>The dutchies</a:t>
            </a:r>
            <a:endParaRPr lang="nl-NL" dirty="0"/>
          </a:p>
        </p:txBody>
      </p:sp>
      <p:grpSp>
        <p:nvGrpSpPr>
          <p:cNvPr id="35" name="Group 34"/>
          <p:cNvGrpSpPr/>
          <p:nvPr/>
        </p:nvGrpSpPr>
        <p:grpSpPr>
          <a:xfrm>
            <a:off x="5652120" y="4622276"/>
            <a:ext cx="2623380" cy="1639758"/>
            <a:chOff x="2987824" y="3382710"/>
            <a:chExt cx="2623380" cy="1639758"/>
          </a:xfrm>
        </p:grpSpPr>
        <p:sp>
          <p:nvSpPr>
            <p:cNvPr id="17" name="TextBox 16"/>
            <p:cNvSpPr txBox="1"/>
            <p:nvPr/>
          </p:nvSpPr>
          <p:spPr>
            <a:xfrm>
              <a:off x="3635896" y="4653136"/>
              <a:ext cx="1224136" cy="369332"/>
            </a:xfrm>
            <a:prstGeom prst="rect">
              <a:avLst/>
            </a:prstGeom>
            <a:noFill/>
          </p:spPr>
          <p:txBody>
            <a:bodyPr wrap="square" rtlCol="0">
              <a:spAutoFit/>
            </a:bodyPr>
            <a:lstStyle/>
            <a:p>
              <a:pPr algn="ctr"/>
              <a:r>
                <a:rPr lang="nl-NL" dirty="0" smtClean="0"/>
                <a:t>Kees Kuit</a:t>
              </a:r>
              <a:endParaRPr lang="nl-NL" dirty="0"/>
            </a:p>
          </p:txBody>
        </p:sp>
        <p:grpSp>
          <p:nvGrpSpPr>
            <p:cNvPr id="25" name="Group 24"/>
            <p:cNvGrpSpPr/>
            <p:nvPr/>
          </p:nvGrpSpPr>
          <p:grpSpPr>
            <a:xfrm>
              <a:off x="2987824" y="3382710"/>
              <a:ext cx="2623380" cy="1342434"/>
              <a:chOff x="3203848" y="3382710"/>
              <a:chExt cx="2623380" cy="1342434"/>
            </a:xfrm>
          </p:grpSpPr>
          <p:pic>
            <p:nvPicPr>
              <p:cNvPr id="19462" name="Picture 6" descr="C:\P-NSV\Reunie personen\Kees Kuit 1967.jpg"/>
              <p:cNvPicPr>
                <a:picLocks noChangeAspect="1" noChangeArrowheads="1"/>
              </p:cNvPicPr>
              <p:nvPr/>
            </p:nvPicPr>
            <p:blipFill>
              <a:blip r:embed="rId2" cstate="print"/>
              <a:srcRect/>
              <a:stretch>
                <a:fillRect/>
              </a:stretch>
            </p:blipFill>
            <p:spPr bwMode="auto">
              <a:xfrm>
                <a:off x="3203848" y="3382710"/>
                <a:ext cx="1105535" cy="1342434"/>
              </a:xfrm>
              <a:prstGeom prst="rect">
                <a:avLst/>
              </a:prstGeom>
              <a:noFill/>
              <a:ln>
                <a:solidFill>
                  <a:schemeClr val="accent1"/>
                </a:solidFill>
              </a:ln>
            </p:spPr>
          </p:pic>
          <p:pic>
            <p:nvPicPr>
              <p:cNvPr id="19463" name="Picture 7" descr="C:\P-NSV\Reunie personen\Kees Kuit 2014.jpg"/>
              <p:cNvPicPr>
                <a:picLocks noChangeAspect="1" noChangeArrowheads="1"/>
              </p:cNvPicPr>
              <p:nvPr/>
            </p:nvPicPr>
            <p:blipFill>
              <a:blip r:embed="rId3" cstate="print"/>
              <a:srcRect/>
              <a:stretch>
                <a:fillRect/>
              </a:stretch>
            </p:blipFill>
            <p:spPr bwMode="auto">
              <a:xfrm>
                <a:off x="4427983" y="3413570"/>
                <a:ext cx="1399245" cy="1310560"/>
              </a:xfrm>
              <a:prstGeom prst="rect">
                <a:avLst/>
              </a:prstGeom>
              <a:noFill/>
              <a:ln>
                <a:solidFill>
                  <a:schemeClr val="accent1"/>
                </a:solidFill>
              </a:ln>
            </p:spPr>
          </p:pic>
        </p:grpSp>
      </p:grpSp>
      <p:grpSp>
        <p:nvGrpSpPr>
          <p:cNvPr id="44" name="Group 43"/>
          <p:cNvGrpSpPr/>
          <p:nvPr/>
        </p:nvGrpSpPr>
        <p:grpSpPr>
          <a:xfrm>
            <a:off x="3347864" y="4581128"/>
            <a:ext cx="1944216" cy="1630922"/>
            <a:chOff x="3419872" y="1231306"/>
            <a:chExt cx="1944216" cy="1630922"/>
          </a:xfrm>
        </p:grpSpPr>
        <p:sp>
          <p:nvSpPr>
            <p:cNvPr id="11" name="TextBox 10"/>
            <p:cNvSpPr txBox="1"/>
            <p:nvPr/>
          </p:nvSpPr>
          <p:spPr>
            <a:xfrm>
              <a:off x="3419872" y="2492896"/>
              <a:ext cx="1944216" cy="369332"/>
            </a:xfrm>
            <a:prstGeom prst="rect">
              <a:avLst/>
            </a:prstGeom>
            <a:noFill/>
          </p:spPr>
          <p:txBody>
            <a:bodyPr wrap="square" rtlCol="0">
              <a:spAutoFit/>
            </a:bodyPr>
            <a:lstStyle/>
            <a:p>
              <a:pPr algn="ctr"/>
              <a:r>
                <a:rPr lang="nl-NL" dirty="0" smtClean="0"/>
                <a:t>Pieter van Haalen</a:t>
              </a:r>
              <a:endParaRPr lang="nl-NL" dirty="0"/>
            </a:p>
          </p:txBody>
        </p:sp>
        <p:pic>
          <p:nvPicPr>
            <p:cNvPr id="19469" name="Picture 13" descr="C:\P-NSV\1967 Jicin\Pasfotos\1967 Pieter van Haalen.jpg"/>
            <p:cNvPicPr>
              <a:picLocks noChangeAspect="1" noChangeArrowheads="1"/>
            </p:cNvPicPr>
            <p:nvPr/>
          </p:nvPicPr>
          <p:blipFill>
            <a:blip r:embed="rId4" cstate="print"/>
            <a:srcRect/>
            <a:stretch>
              <a:fillRect/>
            </a:stretch>
          </p:blipFill>
          <p:spPr bwMode="auto">
            <a:xfrm>
              <a:off x="3419872" y="1231306"/>
              <a:ext cx="889252" cy="1318042"/>
            </a:xfrm>
            <a:prstGeom prst="rect">
              <a:avLst/>
            </a:prstGeom>
            <a:noFill/>
            <a:ln>
              <a:solidFill>
                <a:schemeClr val="accent1"/>
              </a:solidFill>
            </a:ln>
          </p:spPr>
        </p:pic>
        <p:sp>
          <p:nvSpPr>
            <p:cNvPr id="43" name="TextBox 42"/>
            <p:cNvSpPr txBox="1"/>
            <p:nvPr/>
          </p:nvSpPr>
          <p:spPr>
            <a:xfrm flipH="1">
              <a:off x="4644008" y="1772816"/>
              <a:ext cx="288032" cy="369332"/>
            </a:xfrm>
            <a:prstGeom prst="rect">
              <a:avLst/>
            </a:prstGeom>
            <a:noFill/>
          </p:spPr>
          <p:txBody>
            <a:bodyPr wrap="square" rtlCol="0">
              <a:spAutoFit/>
            </a:bodyPr>
            <a:lstStyle/>
            <a:p>
              <a:r>
                <a:rPr lang="nl-NL" dirty="0" smtClean="0"/>
                <a:t>†</a:t>
              </a:r>
              <a:endParaRPr lang="nl-NL" dirty="0"/>
            </a:p>
          </p:txBody>
        </p:sp>
      </p:grpSp>
      <p:grpSp>
        <p:nvGrpSpPr>
          <p:cNvPr id="47" name="Group 46"/>
          <p:cNvGrpSpPr/>
          <p:nvPr/>
        </p:nvGrpSpPr>
        <p:grpSpPr>
          <a:xfrm>
            <a:off x="5811078" y="1231052"/>
            <a:ext cx="2361321" cy="1631176"/>
            <a:chOff x="3290798" y="2671212"/>
            <a:chExt cx="2361321" cy="1631176"/>
          </a:xfrm>
        </p:grpSpPr>
        <p:sp>
          <p:nvSpPr>
            <p:cNvPr id="13" name="TextBox 12"/>
            <p:cNvSpPr txBox="1"/>
            <p:nvPr/>
          </p:nvSpPr>
          <p:spPr>
            <a:xfrm>
              <a:off x="3563888" y="3933056"/>
              <a:ext cx="1800200" cy="369332"/>
            </a:xfrm>
            <a:prstGeom prst="rect">
              <a:avLst/>
            </a:prstGeom>
            <a:noFill/>
          </p:spPr>
          <p:txBody>
            <a:bodyPr wrap="square" rtlCol="0">
              <a:spAutoFit/>
            </a:bodyPr>
            <a:lstStyle/>
            <a:p>
              <a:pPr algn="ctr"/>
              <a:r>
                <a:rPr lang="nl-NL" dirty="0" smtClean="0"/>
                <a:t>Guus Houtzager</a:t>
              </a:r>
              <a:endParaRPr lang="nl-NL" dirty="0"/>
            </a:p>
          </p:txBody>
        </p:sp>
        <p:pic>
          <p:nvPicPr>
            <p:cNvPr id="19466" name="Picture 10" descr="C:\P-NSV\Reunie personen\Guus Houtzager.png"/>
            <p:cNvPicPr>
              <a:picLocks noChangeAspect="1" noChangeArrowheads="1"/>
            </p:cNvPicPr>
            <p:nvPr/>
          </p:nvPicPr>
          <p:blipFill>
            <a:blip r:embed="rId5" cstate="print"/>
            <a:srcRect/>
            <a:stretch>
              <a:fillRect/>
            </a:stretch>
          </p:blipFill>
          <p:spPr bwMode="auto">
            <a:xfrm>
              <a:off x="4427982" y="2681028"/>
              <a:ext cx="1224137" cy="1326148"/>
            </a:xfrm>
            <a:prstGeom prst="rect">
              <a:avLst/>
            </a:prstGeom>
            <a:noFill/>
            <a:ln>
              <a:solidFill>
                <a:schemeClr val="accent1"/>
              </a:solidFill>
            </a:ln>
          </p:spPr>
        </p:pic>
        <p:pic>
          <p:nvPicPr>
            <p:cNvPr id="19471" name="Picture 15" descr="C:\P-NSV\1967 Jicin\Pasfotos\1967 Guus Houtzager.jpg"/>
            <p:cNvPicPr>
              <a:picLocks noChangeAspect="1" noChangeArrowheads="1"/>
            </p:cNvPicPr>
            <p:nvPr/>
          </p:nvPicPr>
          <p:blipFill>
            <a:blip r:embed="rId6" cstate="print"/>
            <a:srcRect/>
            <a:stretch>
              <a:fillRect/>
            </a:stretch>
          </p:blipFill>
          <p:spPr bwMode="auto">
            <a:xfrm>
              <a:off x="3290798" y="2671212"/>
              <a:ext cx="1057076" cy="1333852"/>
            </a:xfrm>
            <a:prstGeom prst="rect">
              <a:avLst/>
            </a:prstGeom>
            <a:noFill/>
            <a:ln>
              <a:solidFill>
                <a:schemeClr val="accent1"/>
              </a:solidFill>
            </a:ln>
          </p:spPr>
        </p:pic>
      </p:grpSp>
      <p:grpSp>
        <p:nvGrpSpPr>
          <p:cNvPr id="49" name="Group 48"/>
          <p:cNvGrpSpPr/>
          <p:nvPr/>
        </p:nvGrpSpPr>
        <p:grpSpPr>
          <a:xfrm>
            <a:off x="5868144" y="2852936"/>
            <a:ext cx="2232248" cy="1665476"/>
            <a:chOff x="3275856" y="3789040"/>
            <a:chExt cx="2232248" cy="1665476"/>
          </a:xfrm>
        </p:grpSpPr>
        <p:sp>
          <p:nvSpPr>
            <p:cNvPr id="29" name="TextBox 28"/>
            <p:cNvSpPr txBox="1"/>
            <p:nvPr/>
          </p:nvSpPr>
          <p:spPr>
            <a:xfrm>
              <a:off x="3419872" y="5085184"/>
              <a:ext cx="2088232" cy="369332"/>
            </a:xfrm>
            <a:prstGeom prst="rect">
              <a:avLst/>
            </a:prstGeom>
            <a:noFill/>
          </p:spPr>
          <p:txBody>
            <a:bodyPr wrap="square" rtlCol="0">
              <a:spAutoFit/>
            </a:bodyPr>
            <a:lstStyle/>
            <a:p>
              <a:pPr algn="ctr"/>
              <a:r>
                <a:rPr lang="nl-NL" dirty="0" smtClean="0"/>
                <a:t>Henk Kwakkernaat</a:t>
              </a:r>
              <a:endParaRPr lang="nl-NL" dirty="0"/>
            </a:p>
          </p:txBody>
        </p:sp>
        <p:pic>
          <p:nvPicPr>
            <p:cNvPr id="19472" name="Picture 16" descr="C:\P-NSV\1967 Jicin\Pasfotos\Henk Kwakkernaat 1967.jpg"/>
            <p:cNvPicPr>
              <a:picLocks noChangeAspect="1" noChangeArrowheads="1"/>
            </p:cNvPicPr>
            <p:nvPr/>
          </p:nvPicPr>
          <p:blipFill>
            <a:blip r:embed="rId7" cstate="print"/>
            <a:srcRect/>
            <a:stretch>
              <a:fillRect/>
            </a:stretch>
          </p:blipFill>
          <p:spPr bwMode="auto">
            <a:xfrm>
              <a:off x="3275856" y="3789040"/>
              <a:ext cx="1000297" cy="1357546"/>
            </a:xfrm>
            <a:prstGeom prst="rect">
              <a:avLst/>
            </a:prstGeom>
            <a:noFill/>
            <a:ln>
              <a:solidFill>
                <a:schemeClr val="accent1"/>
              </a:solidFill>
            </a:ln>
          </p:spPr>
        </p:pic>
      </p:grpSp>
      <p:grpSp>
        <p:nvGrpSpPr>
          <p:cNvPr id="52" name="Group 51"/>
          <p:cNvGrpSpPr/>
          <p:nvPr/>
        </p:nvGrpSpPr>
        <p:grpSpPr>
          <a:xfrm>
            <a:off x="3347864" y="2924944"/>
            <a:ext cx="1728192" cy="1593468"/>
            <a:chOff x="3491880" y="1340768"/>
            <a:chExt cx="1728192" cy="1593468"/>
          </a:xfrm>
        </p:grpSpPr>
        <p:sp>
          <p:nvSpPr>
            <p:cNvPr id="12" name="TextBox 11"/>
            <p:cNvSpPr txBox="1"/>
            <p:nvPr/>
          </p:nvSpPr>
          <p:spPr>
            <a:xfrm flipH="1">
              <a:off x="4644008" y="1844824"/>
              <a:ext cx="288032" cy="369332"/>
            </a:xfrm>
            <a:prstGeom prst="rect">
              <a:avLst/>
            </a:prstGeom>
            <a:noFill/>
          </p:spPr>
          <p:txBody>
            <a:bodyPr wrap="square" rtlCol="0">
              <a:spAutoFit/>
            </a:bodyPr>
            <a:lstStyle/>
            <a:p>
              <a:r>
                <a:rPr lang="nl-NL" dirty="0" smtClean="0"/>
                <a:t>†</a:t>
              </a:r>
              <a:endParaRPr lang="nl-NL" dirty="0"/>
            </a:p>
          </p:txBody>
        </p:sp>
        <p:sp>
          <p:nvSpPr>
            <p:cNvPr id="18" name="TextBox 17"/>
            <p:cNvSpPr txBox="1"/>
            <p:nvPr/>
          </p:nvSpPr>
          <p:spPr>
            <a:xfrm>
              <a:off x="3563888" y="2564904"/>
              <a:ext cx="1656184" cy="369332"/>
            </a:xfrm>
            <a:prstGeom prst="rect">
              <a:avLst/>
            </a:prstGeom>
            <a:noFill/>
          </p:spPr>
          <p:txBody>
            <a:bodyPr wrap="square" rtlCol="0">
              <a:spAutoFit/>
            </a:bodyPr>
            <a:lstStyle/>
            <a:p>
              <a:pPr algn="ctr"/>
              <a:r>
                <a:rPr lang="nl-NL" dirty="0" smtClean="0"/>
                <a:t>Ton Geerlings</a:t>
              </a:r>
              <a:endParaRPr lang="nl-NL" dirty="0"/>
            </a:p>
          </p:txBody>
        </p:sp>
        <p:pic>
          <p:nvPicPr>
            <p:cNvPr id="19473" name="Picture 17" descr="C:\P-NSV\Reunie personen\Ton Geerlings 1966.jpg"/>
            <p:cNvPicPr>
              <a:picLocks noChangeAspect="1" noChangeArrowheads="1"/>
            </p:cNvPicPr>
            <p:nvPr/>
          </p:nvPicPr>
          <p:blipFill>
            <a:blip r:embed="rId8" cstate="print"/>
            <a:srcRect/>
            <a:stretch>
              <a:fillRect/>
            </a:stretch>
          </p:blipFill>
          <p:spPr bwMode="auto">
            <a:xfrm>
              <a:off x="3491880" y="1340768"/>
              <a:ext cx="899563" cy="1296144"/>
            </a:xfrm>
            <a:prstGeom prst="rect">
              <a:avLst/>
            </a:prstGeom>
            <a:noFill/>
            <a:ln>
              <a:solidFill>
                <a:schemeClr val="accent1"/>
              </a:solidFill>
            </a:ln>
          </p:spPr>
        </p:pic>
      </p:grpSp>
      <p:grpSp>
        <p:nvGrpSpPr>
          <p:cNvPr id="54" name="Group 53"/>
          <p:cNvGrpSpPr/>
          <p:nvPr/>
        </p:nvGrpSpPr>
        <p:grpSpPr>
          <a:xfrm>
            <a:off x="3291486" y="1232928"/>
            <a:ext cx="1872208" cy="1629300"/>
            <a:chOff x="627190" y="2889112"/>
            <a:chExt cx="1872208" cy="1629300"/>
          </a:xfrm>
        </p:grpSpPr>
        <p:grpSp>
          <p:nvGrpSpPr>
            <p:cNvPr id="50" name="Group 49"/>
            <p:cNvGrpSpPr/>
            <p:nvPr/>
          </p:nvGrpSpPr>
          <p:grpSpPr>
            <a:xfrm>
              <a:off x="627190" y="2924944"/>
              <a:ext cx="1872208" cy="1593468"/>
              <a:chOff x="627190" y="2632868"/>
              <a:chExt cx="1872208" cy="1593468"/>
            </a:xfrm>
          </p:grpSpPr>
          <p:sp>
            <p:nvSpPr>
              <p:cNvPr id="16" name="TextBox 15"/>
              <p:cNvSpPr txBox="1"/>
              <p:nvPr/>
            </p:nvSpPr>
            <p:spPr>
              <a:xfrm>
                <a:off x="627190" y="3857004"/>
                <a:ext cx="1872208" cy="369332"/>
              </a:xfrm>
              <a:prstGeom prst="rect">
                <a:avLst/>
              </a:prstGeom>
              <a:noFill/>
            </p:spPr>
            <p:txBody>
              <a:bodyPr wrap="square" rtlCol="0">
                <a:spAutoFit/>
              </a:bodyPr>
              <a:lstStyle/>
              <a:p>
                <a:pPr algn="ctr"/>
                <a:r>
                  <a:rPr lang="nl-NL" dirty="0" smtClean="0"/>
                  <a:t>Roland Delcliseur</a:t>
                </a:r>
                <a:endParaRPr lang="nl-NL" dirty="0"/>
              </a:p>
            </p:txBody>
          </p:sp>
          <p:pic>
            <p:nvPicPr>
              <p:cNvPr id="19470" name="Picture 14" descr="C:\P-NSV\1967 Jicin\Pasfotos\2015 Roland Delcliseur.jpg"/>
              <p:cNvPicPr>
                <a:picLocks noChangeAspect="1" noChangeArrowheads="1"/>
              </p:cNvPicPr>
              <p:nvPr/>
            </p:nvPicPr>
            <p:blipFill>
              <a:blip r:embed="rId9" cstate="print"/>
              <a:srcRect/>
              <a:stretch>
                <a:fillRect/>
              </a:stretch>
            </p:blipFill>
            <p:spPr bwMode="auto">
              <a:xfrm>
                <a:off x="1619672" y="2632868"/>
                <a:ext cx="841420" cy="1228180"/>
              </a:xfrm>
              <a:prstGeom prst="rect">
                <a:avLst/>
              </a:prstGeom>
              <a:noFill/>
              <a:ln>
                <a:solidFill>
                  <a:schemeClr val="accent1"/>
                </a:solidFill>
              </a:ln>
            </p:spPr>
          </p:pic>
        </p:grpSp>
        <p:pic>
          <p:nvPicPr>
            <p:cNvPr id="19474" name="Picture 18" descr="C:\P-NSV\1967 Jicin\Pasfotos\1967 Roland Delcliseur.jpg"/>
            <p:cNvPicPr>
              <a:picLocks noChangeAspect="1" noChangeArrowheads="1"/>
            </p:cNvPicPr>
            <p:nvPr/>
          </p:nvPicPr>
          <p:blipFill>
            <a:blip r:embed="rId10" cstate="print"/>
            <a:srcRect/>
            <a:stretch>
              <a:fillRect/>
            </a:stretch>
          </p:blipFill>
          <p:spPr bwMode="auto">
            <a:xfrm>
              <a:off x="683568" y="2889112"/>
              <a:ext cx="841320" cy="1259968"/>
            </a:xfrm>
            <a:prstGeom prst="rect">
              <a:avLst/>
            </a:prstGeom>
            <a:noFill/>
            <a:ln>
              <a:solidFill>
                <a:schemeClr val="accent1"/>
              </a:solidFill>
            </a:ln>
          </p:spPr>
        </p:pic>
      </p:grpSp>
      <p:grpSp>
        <p:nvGrpSpPr>
          <p:cNvPr id="56" name="Group 55"/>
          <p:cNvGrpSpPr/>
          <p:nvPr/>
        </p:nvGrpSpPr>
        <p:grpSpPr>
          <a:xfrm>
            <a:off x="683568" y="4581128"/>
            <a:ext cx="1944216" cy="1665476"/>
            <a:chOff x="683568" y="4581128"/>
            <a:chExt cx="1944216" cy="1665476"/>
          </a:xfrm>
        </p:grpSpPr>
        <p:sp>
          <p:nvSpPr>
            <p:cNvPr id="15" name="TextBox 14"/>
            <p:cNvSpPr txBox="1"/>
            <p:nvPr/>
          </p:nvSpPr>
          <p:spPr>
            <a:xfrm>
              <a:off x="683568" y="5877272"/>
              <a:ext cx="1944216" cy="369332"/>
            </a:xfrm>
            <a:prstGeom prst="rect">
              <a:avLst/>
            </a:prstGeom>
            <a:noFill/>
          </p:spPr>
          <p:txBody>
            <a:bodyPr wrap="square" rtlCol="0">
              <a:spAutoFit/>
            </a:bodyPr>
            <a:lstStyle/>
            <a:p>
              <a:pPr algn="ctr"/>
              <a:r>
                <a:rPr lang="nl-NL" dirty="0" smtClean="0"/>
                <a:t>Marcel van Doorn</a:t>
              </a:r>
              <a:endParaRPr lang="nl-NL" dirty="0"/>
            </a:p>
          </p:txBody>
        </p:sp>
        <p:pic>
          <p:nvPicPr>
            <p:cNvPr id="19475" name="Picture 19" descr="C:\P-NSV\1967 Jicin\Pasfotos\Marcel van Doorn 1967.jpg"/>
            <p:cNvPicPr>
              <a:picLocks noChangeAspect="1" noChangeArrowheads="1"/>
            </p:cNvPicPr>
            <p:nvPr/>
          </p:nvPicPr>
          <p:blipFill>
            <a:blip r:embed="rId11" cstate="print"/>
            <a:srcRect/>
            <a:stretch>
              <a:fillRect/>
            </a:stretch>
          </p:blipFill>
          <p:spPr bwMode="auto">
            <a:xfrm>
              <a:off x="768574" y="4581128"/>
              <a:ext cx="928712" cy="1368152"/>
            </a:xfrm>
            <a:prstGeom prst="rect">
              <a:avLst/>
            </a:prstGeom>
            <a:noFill/>
          </p:spPr>
        </p:pic>
      </p:grpSp>
      <p:sp>
        <p:nvSpPr>
          <p:cNvPr id="57" name="TextBox 56"/>
          <p:cNvSpPr txBox="1"/>
          <p:nvPr/>
        </p:nvSpPr>
        <p:spPr>
          <a:xfrm>
            <a:off x="971600" y="2348880"/>
            <a:ext cx="418704" cy="369332"/>
          </a:xfrm>
          <a:prstGeom prst="rect">
            <a:avLst/>
          </a:prstGeom>
          <a:noFill/>
        </p:spPr>
        <p:txBody>
          <a:bodyPr wrap="none" rtlCol="0">
            <a:spAutoFit/>
          </a:bodyPr>
          <a:lstStyle/>
          <a:p>
            <a:r>
              <a:rPr lang="nl-NL" dirty="0" smtClean="0"/>
              <a:t>??</a:t>
            </a:r>
            <a:endParaRPr lang="nl-NL" dirty="0"/>
          </a:p>
        </p:txBody>
      </p:sp>
      <p:pic>
        <p:nvPicPr>
          <p:cNvPr id="19476" name="Picture 20" descr="C:\P-NSV\1967 Jicin\Pasfotos\1967 Ruud van Benthum.jpg"/>
          <p:cNvPicPr>
            <a:picLocks noChangeAspect="1" noChangeArrowheads="1"/>
          </p:cNvPicPr>
          <p:nvPr/>
        </p:nvPicPr>
        <p:blipFill>
          <a:blip r:embed="rId12" cstate="print"/>
          <a:srcRect/>
          <a:stretch>
            <a:fillRect/>
          </a:stretch>
        </p:blipFill>
        <p:spPr bwMode="auto">
          <a:xfrm>
            <a:off x="611560" y="1196752"/>
            <a:ext cx="936104" cy="1179575"/>
          </a:xfrm>
          <a:prstGeom prst="rect">
            <a:avLst/>
          </a:prstGeom>
          <a:noFill/>
        </p:spPr>
      </p:pic>
      <p:sp>
        <p:nvSpPr>
          <p:cNvPr id="59" name="TextBox 58"/>
          <p:cNvSpPr txBox="1"/>
          <p:nvPr/>
        </p:nvSpPr>
        <p:spPr>
          <a:xfrm>
            <a:off x="8244408" y="6381328"/>
            <a:ext cx="720080" cy="369332"/>
          </a:xfrm>
          <a:prstGeom prst="rect">
            <a:avLst/>
          </a:prstGeom>
          <a:noFill/>
        </p:spPr>
        <p:txBody>
          <a:bodyPr wrap="square" rtlCol="0">
            <a:spAutoFit/>
          </a:bodyPr>
          <a:lstStyle/>
          <a:p>
            <a:r>
              <a:rPr lang="nl-NL" dirty="0" smtClean="0">
                <a:solidFill>
                  <a:schemeClr val="accent6">
                    <a:lumMod val="75000"/>
                  </a:schemeClr>
                </a:solidFill>
                <a:hlinkClick r:id="rId13" action="ppaction://hlinksldjump"/>
              </a:rPr>
              <a:t>Back</a:t>
            </a:r>
            <a:endParaRPr lang="nl-NL" dirty="0">
              <a:solidFill>
                <a:schemeClr val="accent6">
                  <a:lumMod val="75000"/>
                </a:schemeClr>
              </a:solidFill>
            </a:endParaRPr>
          </a:p>
        </p:txBody>
      </p:sp>
      <p:grpSp>
        <p:nvGrpSpPr>
          <p:cNvPr id="38" name="Group 37"/>
          <p:cNvGrpSpPr/>
          <p:nvPr/>
        </p:nvGrpSpPr>
        <p:grpSpPr>
          <a:xfrm>
            <a:off x="467544" y="2852936"/>
            <a:ext cx="2376264" cy="1665476"/>
            <a:chOff x="467544" y="2852936"/>
            <a:chExt cx="2376264" cy="1665476"/>
          </a:xfrm>
        </p:grpSpPr>
        <p:sp>
          <p:nvSpPr>
            <p:cNvPr id="22" name="TextBox 21"/>
            <p:cNvSpPr txBox="1"/>
            <p:nvPr/>
          </p:nvSpPr>
          <p:spPr>
            <a:xfrm>
              <a:off x="467544" y="4149080"/>
              <a:ext cx="2376264" cy="369332"/>
            </a:xfrm>
            <a:prstGeom prst="rect">
              <a:avLst/>
            </a:prstGeom>
            <a:noFill/>
          </p:spPr>
          <p:txBody>
            <a:bodyPr wrap="square" rtlCol="0">
              <a:spAutoFit/>
            </a:bodyPr>
            <a:lstStyle/>
            <a:p>
              <a:r>
                <a:rPr lang="nl-NL" dirty="0" smtClean="0"/>
                <a:t>Guus van den Bogaard</a:t>
              </a:r>
              <a:endParaRPr lang="nl-NL" dirty="0"/>
            </a:p>
          </p:txBody>
        </p:sp>
        <p:pic>
          <p:nvPicPr>
            <p:cNvPr id="1026" name="Picture 2" descr="C:\P-NSV\1967 Jicin\Pasfotos\Guus vd Bogaard 1969.jpg"/>
            <p:cNvPicPr>
              <a:picLocks noChangeAspect="1" noChangeArrowheads="1"/>
            </p:cNvPicPr>
            <p:nvPr/>
          </p:nvPicPr>
          <p:blipFill>
            <a:blip r:embed="rId14" cstate="print"/>
            <a:srcRect/>
            <a:stretch>
              <a:fillRect/>
            </a:stretch>
          </p:blipFill>
          <p:spPr bwMode="auto">
            <a:xfrm>
              <a:off x="611560" y="2852936"/>
              <a:ext cx="1179303" cy="1391791"/>
            </a:xfrm>
            <a:prstGeom prst="rect">
              <a:avLst/>
            </a:prstGeom>
            <a:noFill/>
            <a:ln>
              <a:solidFill>
                <a:schemeClr val="accent1"/>
              </a:solidFill>
            </a:ln>
          </p:spPr>
        </p:pic>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Dutchies</a:t>
            </a:r>
            <a:endParaRPr lang="nl-NL" dirty="0"/>
          </a:p>
        </p:txBody>
      </p:sp>
      <p:grpSp>
        <p:nvGrpSpPr>
          <p:cNvPr id="28" name="Group 27"/>
          <p:cNvGrpSpPr/>
          <p:nvPr/>
        </p:nvGrpSpPr>
        <p:grpSpPr>
          <a:xfrm>
            <a:off x="3059832" y="1412776"/>
            <a:ext cx="2125634" cy="1472255"/>
            <a:chOff x="6012160" y="3262181"/>
            <a:chExt cx="2125634" cy="1472255"/>
          </a:xfrm>
        </p:grpSpPr>
        <p:sp>
          <p:nvSpPr>
            <p:cNvPr id="29" name="TextBox 28"/>
            <p:cNvSpPr txBox="1"/>
            <p:nvPr/>
          </p:nvSpPr>
          <p:spPr>
            <a:xfrm>
              <a:off x="6268932" y="4365104"/>
              <a:ext cx="1368152" cy="369332"/>
            </a:xfrm>
            <a:prstGeom prst="rect">
              <a:avLst/>
            </a:prstGeom>
            <a:noFill/>
          </p:spPr>
          <p:txBody>
            <a:bodyPr wrap="square" rtlCol="0">
              <a:spAutoFit/>
            </a:bodyPr>
            <a:lstStyle/>
            <a:p>
              <a:r>
                <a:rPr lang="nl-NL" dirty="0" smtClean="0"/>
                <a:t>Dick Moraal</a:t>
              </a:r>
              <a:endParaRPr lang="nl-NL" dirty="0"/>
            </a:p>
          </p:txBody>
        </p:sp>
        <p:pic>
          <p:nvPicPr>
            <p:cNvPr id="30" name="Picture 11" descr="C:\P-NSV\Reunie personen\Dick Moraal 1966.jpg"/>
            <p:cNvPicPr>
              <a:picLocks noChangeAspect="1" noChangeArrowheads="1"/>
            </p:cNvPicPr>
            <p:nvPr/>
          </p:nvPicPr>
          <p:blipFill>
            <a:blip r:embed="rId2" cstate="print"/>
            <a:srcRect/>
            <a:stretch>
              <a:fillRect/>
            </a:stretch>
          </p:blipFill>
          <p:spPr bwMode="auto">
            <a:xfrm>
              <a:off x="6012160" y="3262181"/>
              <a:ext cx="892352" cy="1174931"/>
            </a:xfrm>
            <a:prstGeom prst="rect">
              <a:avLst/>
            </a:prstGeom>
            <a:noFill/>
            <a:ln>
              <a:solidFill>
                <a:schemeClr val="accent1"/>
              </a:solidFill>
            </a:ln>
          </p:spPr>
        </p:pic>
        <p:pic>
          <p:nvPicPr>
            <p:cNvPr id="31" name="Picture 12" descr="C:\P-NSV\Reunie personen\Dick Moraal 2014.jpg"/>
            <p:cNvPicPr>
              <a:picLocks noChangeAspect="1" noChangeArrowheads="1"/>
            </p:cNvPicPr>
            <p:nvPr/>
          </p:nvPicPr>
          <p:blipFill>
            <a:blip r:embed="rId3" cstate="print"/>
            <a:srcRect/>
            <a:stretch>
              <a:fillRect/>
            </a:stretch>
          </p:blipFill>
          <p:spPr bwMode="auto">
            <a:xfrm>
              <a:off x="7020272" y="3284984"/>
              <a:ext cx="1117522" cy="1152118"/>
            </a:xfrm>
            <a:prstGeom prst="rect">
              <a:avLst/>
            </a:prstGeom>
            <a:noFill/>
            <a:ln>
              <a:solidFill>
                <a:schemeClr val="accent1"/>
              </a:solidFill>
            </a:ln>
          </p:spPr>
        </p:pic>
      </p:grpSp>
      <p:grpSp>
        <p:nvGrpSpPr>
          <p:cNvPr id="36" name="Group 35"/>
          <p:cNvGrpSpPr/>
          <p:nvPr/>
        </p:nvGrpSpPr>
        <p:grpSpPr>
          <a:xfrm>
            <a:off x="2915816" y="4869160"/>
            <a:ext cx="2088232" cy="1665476"/>
            <a:chOff x="2915816" y="4581128"/>
            <a:chExt cx="2088232" cy="1665476"/>
          </a:xfrm>
        </p:grpSpPr>
        <p:pic>
          <p:nvPicPr>
            <p:cNvPr id="22532" name="Picture 4" descr="C:\P-NSV\1967 Jicin\Pasfotos\NSV 1.jpg"/>
            <p:cNvPicPr>
              <a:picLocks noChangeAspect="1" noChangeArrowheads="1"/>
            </p:cNvPicPr>
            <p:nvPr/>
          </p:nvPicPr>
          <p:blipFill>
            <a:blip r:embed="rId4" cstate="print"/>
            <a:srcRect/>
            <a:stretch>
              <a:fillRect/>
            </a:stretch>
          </p:blipFill>
          <p:spPr bwMode="auto">
            <a:xfrm>
              <a:off x="3059831" y="4581128"/>
              <a:ext cx="912101" cy="1368152"/>
            </a:xfrm>
            <a:prstGeom prst="rect">
              <a:avLst/>
            </a:prstGeom>
            <a:noFill/>
          </p:spPr>
        </p:pic>
        <p:sp>
          <p:nvSpPr>
            <p:cNvPr id="41" name="TextBox 40"/>
            <p:cNvSpPr txBox="1"/>
            <p:nvPr/>
          </p:nvSpPr>
          <p:spPr>
            <a:xfrm>
              <a:off x="2915816" y="5877272"/>
              <a:ext cx="2088232" cy="369332"/>
            </a:xfrm>
            <a:prstGeom prst="rect">
              <a:avLst/>
            </a:prstGeom>
            <a:noFill/>
          </p:spPr>
          <p:txBody>
            <a:bodyPr wrap="square" rtlCol="0">
              <a:spAutoFit/>
            </a:bodyPr>
            <a:lstStyle/>
            <a:p>
              <a:pPr algn="ctr"/>
              <a:r>
                <a:rPr lang="nl-NL" dirty="0" smtClean="0"/>
                <a:t>Ruud van Benthum</a:t>
              </a:r>
              <a:endParaRPr lang="nl-NL" dirty="0"/>
            </a:p>
          </p:txBody>
        </p:sp>
      </p:grpSp>
      <p:grpSp>
        <p:nvGrpSpPr>
          <p:cNvPr id="45" name="Group 44"/>
          <p:cNvGrpSpPr/>
          <p:nvPr/>
        </p:nvGrpSpPr>
        <p:grpSpPr>
          <a:xfrm>
            <a:off x="6300192" y="4005064"/>
            <a:ext cx="1584176" cy="1593468"/>
            <a:chOff x="5292080" y="2924944"/>
            <a:chExt cx="1584176" cy="1593468"/>
          </a:xfrm>
        </p:grpSpPr>
        <p:pic>
          <p:nvPicPr>
            <p:cNvPr id="22533" name="Picture 5" descr="C:\P-NSV\1967 Jicin\René Foto's\1967 Joop Demon-2.jpg"/>
            <p:cNvPicPr>
              <a:picLocks noChangeAspect="1" noChangeArrowheads="1"/>
            </p:cNvPicPr>
            <p:nvPr/>
          </p:nvPicPr>
          <p:blipFill>
            <a:blip r:embed="rId5" cstate="print"/>
            <a:srcRect/>
            <a:stretch>
              <a:fillRect/>
            </a:stretch>
          </p:blipFill>
          <p:spPr bwMode="auto">
            <a:xfrm>
              <a:off x="5508104" y="2924944"/>
              <a:ext cx="1206854" cy="1296144"/>
            </a:xfrm>
            <a:prstGeom prst="rect">
              <a:avLst/>
            </a:prstGeom>
            <a:noFill/>
            <a:ln>
              <a:solidFill>
                <a:schemeClr val="accent1"/>
              </a:solidFill>
            </a:ln>
          </p:spPr>
        </p:pic>
        <p:sp>
          <p:nvSpPr>
            <p:cNvPr id="43" name="TextBox 42"/>
            <p:cNvSpPr txBox="1"/>
            <p:nvPr/>
          </p:nvSpPr>
          <p:spPr>
            <a:xfrm>
              <a:off x="5292080" y="4149080"/>
              <a:ext cx="1584176" cy="369332"/>
            </a:xfrm>
            <a:prstGeom prst="rect">
              <a:avLst/>
            </a:prstGeom>
            <a:noFill/>
          </p:spPr>
          <p:txBody>
            <a:bodyPr wrap="square" rtlCol="0">
              <a:spAutoFit/>
            </a:bodyPr>
            <a:lstStyle/>
            <a:p>
              <a:r>
                <a:rPr lang="nl-NL" dirty="0" smtClean="0"/>
                <a:t>Joop Demon †</a:t>
              </a:r>
              <a:endParaRPr lang="nl-NL" dirty="0"/>
            </a:p>
          </p:txBody>
        </p:sp>
      </p:grpSp>
      <p:sp>
        <p:nvSpPr>
          <p:cNvPr id="44" name="TextBox 43"/>
          <p:cNvSpPr txBox="1"/>
          <p:nvPr/>
        </p:nvSpPr>
        <p:spPr>
          <a:xfrm>
            <a:off x="6444208" y="1196752"/>
            <a:ext cx="1080120" cy="369332"/>
          </a:xfrm>
          <a:prstGeom prst="rect">
            <a:avLst/>
          </a:prstGeom>
          <a:noFill/>
        </p:spPr>
        <p:txBody>
          <a:bodyPr wrap="square" rtlCol="0">
            <a:spAutoFit/>
          </a:bodyPr>
          <a:lstStyle/>
          <a:p>
            <a:r>
              <a:rPr lang="nl-NL" dirty="0" smtClean="0"/>
              <a:t>Teachers</a:t>
            </a:r>
            <a:endParaRPr lang="nl-NL" dirty="0"/>
          </a:p>
        </p:txBody>
      </p:sp>
      <p:grpSp>
        <p:nvGrpSpPr>
          <p:cNvPr id="42" name="Group 41"/>
          <p:cNvGrpSpPr/>
          <p:nvPr/>
        </p:nvGrpSpPr>
        <p:grpSpPr>
          <a:xfrm>
            <a:off x="5436096" y="1628800"/>
            <a:ext cx="1584176" cy="2086491"/>
            <a:chOff x="5292080" y="1628800"/>
            <a:chExt cx="1584176" cy="2086491"/>
          </a:xfrm>
        </p:grpSpPr>
        <p:pic>
          <p:nvPicPr>
            <p:cNvPr id="22534" name="Picture 6" descr="C:\P-NSV\1967 Jicin\Pasfotos\Van Leeuwerden 1969.jpg"/>
            <p:cNvPicPr>
              <a:picLocks noChangeAspect="1" noChangeArrowheads="1"/>
            </p:cNvPicPr>
            <p:nvPr/>
          </p:nvPicPr>
          <p:blipFill>
            <a:blip r:embed="rId6" cstate="print"/>
            <a:srcRect/>
            <a:stretch>
              <a:fillRect/>
            </a:stretch>
          </p:blipFill>
          <p:spPr bwMode="auto">
            <a:xfrm>
              <a:off x="5508104" y="1628800"/>
              <a:ext cx="1152128" cy="1536166"/>
            </a:xfrm>
            <a:prstGeom prst="rect">
              <a:avLst/>
            </a:prstGeom>
            <a:noFill/>
            <a:ln>
              <a:solidFill>
                <a:schemeClr val="accent1"/>
              </a:solidFill>
            </a:ln>
          </p:spPr>
        </p:pic>
        <p:sp>
          <p:nvSpPr>
            <p:cNvPr id="46" name="TextBox 45"/>
            <p:cNvSpPr txBox="1"/>
            <p:nvPr/>
          </p:nvSpPr>
          <p:spPr>
            <a:xfrm>
              <a:off x="5292080" y="3068960"/>
              <a:ext cx="1584176" cy="646331"/>
            </a:xfrm>
            <a:prstGeom prst="rect">
              <a:avLst/>
            </a:prstGeom>
            <a:noFill/>
          </p:spPr>
          <p:txBody>
            <a:bodyPr wrap="square" rtlCol="0">
              <a:spAutoFit/>
            </a:bodyPr>
            <a:lstStyle/>
            <a:p>
              <a:pPr algn="ctr"/>
              <a:r>
                <a:rPr lang="nl-NL" dirty="0" smtClean="0"/>
                <a:t>Martin van</a:t>
              </a:r>
            </a:p>
            <a:p>
              <a:pPr algn="ctr"/>
              <a:r>
                <a:rPr lang="nl-NL" dirty="0" smtClean="0"/>
                <a:t>Leeuwerden†</a:t>
              </a:r>
              <a:endParaRPr lang="nl-NL" dirty="0"/>
            </a:p>
          </p:txBody>
        </p:sp>
      </p:grpSp>
      <p:grpSp>
        <p:nvGrpSpPr>
          <p:cNvPr id="50" name="Group 49"/>
          <p:cNvGrpSpPr/>
          <p:nvPr/>
        </p:nvGrpSpPr>
        <p:grpSpPr>
          <a:xfrm>
            <a:off x="6876256" y="1628800"/>
            <a:ext cx="1944216" cy="1809492"/>
            <a:chOff x="5076056" y="5157192"/>
            <a:chExt cx="1944216" cy="1809492"/>
          </a:xfrm>
        </p:grpSpPr>
        <p:pic>
          <p:nvPicPr>
            <p:cNvPr id="22535" name="Picture 7" descr="C:\P-NSV\1967 Jicin\Pasfotos\Jan vd Kolk 1969.jpg"/>
            <p:cNvPicPr>
              <a:picLocks noChangeAspect="1" noChangeArrowheads="1"/>
            </p:cNvPicPr>
            <p:nvPr/>
          </p:nvPicPr>
          <p:blipFill>
            <a:blip r:embed="rId7" cstate="print"/>
            <a:srcRect/>
            <a:stretch>
              <a:fillRect/>
            </a:stretch>
          </p:blipFill>
          <p:spPr bwMode="auto">
            <a:xfrm>
              <a:off x="5580112" y="5157192"/>
              <a:ext cx="936104" cy="1552575"/>
            </a:xfrm>
            <a:prstGeom prst="rect">
              <a:avLst/>
            </a:prstGeom>
            <a:noFill/>
            <a:ln>
              <a:solidFill>
                <a:schemeClr val="accent1"/>
              </a:solidFill>
            </a:ln>
          </p:spPr>
        </p:pic>
        <p:sp>
          <p:nvSpPr>
            <p:cNvPr id="49" name="TextBox 48"/>
            <p:cNvSpPr txBox="1"/>
            <p:nvPr/>
          </p:nvSpPr>
          <p:spPr>
            <a:xfrm>
              <a:off x="5076056" y="6597352"/>
              <a:ext cx="1944216" cy="369332"/>
            </a:xfrm>
            <a:prstGeom prst="rect">
              <a:avLst/>
            </a:prstGeom>
            <a:noFill/>
          </p:spPr>
          <p:txBody>
            <a:bodyPr wrap="square" rtlCol="0">
              <a:spAutoFit/>
            </a:bodyPr>
            <a:lstStyle/>
            <a:p>
              <a:pPr algn="ctr"/>
              <a:r>
                <a:rPr lang="nl-NL" dirty="0" smtClean="0"/>
                <a:t>Jan van de Kolk†</a:t>
              </a:r>
              <a:endParaRPr lang="nl-NL" dirty="0"/>
            </a:p>
          </p:txBody>
        </p:sp>
      </p:grpSp>
      <p:sp>
        <p:nvSpPr>
          <p:cNvPr id="51" name="TextBox 50"/>
          <p:cNvSpPr txBox="1"/>
          <p:nvPr/>
        </p:nvSpPr>
        <p:spPr>
          <a:xfrm>
            <a:off x="8244408" y="332656"/>
            <a:ext cx="720080" cy="369332"/>
          </a:xfrm>
          <a:prstGeom prst="rect">
            <a:avLst/>
          </a:prstGeom>
          <a:noFill/>
        </p:spPr>
        <p:txBody>
          <a:bodyPr wrap="square" rtlCol="0">
            <a:spAutoFit/>
          </a:bodyPr>
          <a:lstStyle/>
          <a:p>
            <a:r>
              <a:rPr lang="nl-NL" dirty="0" smtClean="0">
                <a:solidFill>
                  <a:srgbClr val="FF0000"/>
                </a:solidFill>
                <a:hlinkClick r:id="rId8" action="ppaction://hlinksldjump"/>
              </a:rPr>
              <a:t>Back</a:t>
            </a:r>
            <a:endParaRPr lang="nl-NL" dirty="0">
              <a:solidFill>
                <a:srgbClr val="FF0000"/>
              </a:solidFill>
            </a:endParaRPr>
          </a:p>
        </p:txBody>
      </p:sp>
      <p:grpSp>
        <p:nvGrpSpPr>
          <p:cNvPr id="20" name="Group 19"/>
          <p:cNvGrpSpPr/>
          <p:nvPr/>
        </p:nvGrpSpPr>
        <p:grpSpPr>
          <a:xfrm>
            <a:off x="655756" y="4869160"/>
            <a:ext cx="2093850" cy="1697356"/>
            <a:chOff x="6056356" y="3397120"/>
            <a:chExt cx="2093850" cy="1697356"/>
          </a:xfrm>
        </p:grpSpPr>
        <p:sp>
          <p:nvSpPr>
            <p:cNvPr id="21" name="TextBox 20"/>
            <p:cNvSpPr txBox="1"/>
            <p:nvPr/>
          </p:nvSpPr>
          <p:spPr>
            <a:xfrm>
              <a:off x="6156176" y="4725144"/>
              <a:ext cx="1872208" cy="369332"/>
            </a:xfrm>
            <a:prstGeom prst="rect">
              <a:avLst/>
            </a:prstGeom>
            <a:noFill/>
          </p:spPr>
          <p:txBody>
            <a:bodyPr wrap="square" rtlCol="0">
              <a:spAutoFit/>
            </a:bodyPr>
            <a:lstStyle/>
            <a:p>
              <a:pPr algn="ctr"/>
              <a:r>
                <a:rPr lang="nl-NL" dirty="0" smtClean="0"/>
                <a:t>Rob Papendorp</a:t>
              </a:r>
              <a:endParaRPr lang="nl-NL" dirty="0"/>
            </a:p>
          </p:txBody>
        </p:sp>
        <p:grpSp>
          <p:nvGrpSpPr>
            <p:cNvPr id="22" name="Group 27"/>
            <p:cNvGrpSpPr/>
            <p:nvPr/>
          </p:nvGrpSpPr>
          <p:grpSpPr>
            <a:xfrm>
              <a:off x="6056356" y="3397120"/>
              <a:ext cx="2093850" cy="1353056"/>
              <a:chOff x="6056356" y="3397120"/>
              <a:chExt cx="2093850" cy="1353056"/>
            </a:xfrm>
          </p:grpSpPr>
          <p:pic>
            <p:nvPicPr>
              <p:cNvPr id="26" name="Picture 8" descr="C:\P-NSV\Reunie personen\Rob Papendorp-1.jpg"/>
              <p:cNvPicPr>
                <a:picLocks noChangeAspect="1" noChangeArrowheads="1"/>
              </p:cNvPicPr>
              <p:nvPr/>
            </p:nvPicPr>
            <p:blipFill>
              <a:blip r:embed="rId9" cstate="print"/>
              <a:srcRect/>
              <a:stretch>
                <a:fillRect/>
              </a:stretch>
            </p:blipFill>
            <p:spPr bwMode="auto">
              <a:xfrm>
                <a:off x="6056356" y="3397120"/>
                <a:ext cx="937143" cy="1352060"/>
              </a:xfrm>
              <a:prstGeom prst="rect">
                <a:avLst/>
              </a:prstGeom>
              <a:noFill/>
              <a:ln>
                <a:solidFill>
                  <a:schemeClr val="accent1"/>
                </a:solidFill>
              </a:ln>
            </p:spPr>
          </p:pic>
          <p:pic>
            <p:nvPicPr>
              <p:cNvPr id="27" name="Picture 9" descr="C:\P-NSV\Reunie personen\Rob Papendorp-2.jpg"/>
              <p:cNvPicPr>
                <a:picLocks noChangeAspect="1" noChangeArrowheads="1"/>
              </p:cNvPicPr>
              <p:nvPr/>
            </p:nvPicPr>
            <p:blipFill>
              <a:blip r:embed="rId10" cstate="print"/>
              <a:srcRect/>
              <a:stretch>
                <a:fillRect/>
              </a:stretch>
            </p:blipFill>
            <p:spPr bwMode="auto">
              <a:xfrm>
                <a:off x="7092280" y="3397120"/>
                <a:ext cx="1057926" cy="1353056"/>
              </a:xfrm>
              <a:prstGeom prst="rect">
                <a:avLst/>
              </a:prstGeom>
              <a:noFill/>
              <a:ln>
                <a:solidFill>
                  <a:schemeClr val="accent1"/>
                </a:solidFill>
              </a:ln>
            </p:spPr>
          </p:pic>
        </p:grpSp>
      </p:grpSp>
      <p:grpSp>
        <p:nvGrpSpPr>
          <p:cNvPr id="38" name="Group 37"/>
          <p:cNvGrpSpPr/>
          <p:nvPr/>
        </p:nvGrpSpPr>
        <p:grpSpPr>
          <a:xfrm>
            <a:off x="755576" y="1340768"/>
            <a:ext cx="1872207" cy="1546900"/>
            <a:chOff x="611560" y="1340768"/>
            <a:chExt cx="1872207" cy="1546900"/>
          </a:xfrm>
        </p:grpSpPr>
        <p:sp>
          <p:nvSpPr>
            <p:cNvPr id="37" name="TextBox 36"/>
            <p:cNvSpPr txBox="1"/>
            <p:nvPr/>
          </p:nvSpPr>
          <p:spPr>
            <a:xfrm>
              <a:off x="683568" y="2518336"/>
              <a:ext cx="1656184" cy="369332"/>
            </a:xfrm>
            <a:prstGeom prst="rect">
              <a:avLst/>
            </a:prstGeom>
            <a:noFill/>
          </p:spPr>
          <p:txBody>
            <a:bodyPr wrap="square" rtlCol="0">
              <a:spAutoFit/>
            </a:bodyPr>
            <a:lstStyle/>
            <a:p>
              <a:r>
                <a:rPr lang="nl-NL" dirty="0" smtClean="0"/>
                <a:t>René Martens</a:t>
              </a:r>
              <a:endParaRPr lang="nl-NL" dirty="0"/>
            </a:p>
          </p:txBody>
        </p:sp>
        <p:pic>
          <p:nvPicPr>
            <p:cNvPr id="40" name="Picture 3" descr="C:\RAM Image Files\RAM Photos\HGoC Relaties\Rene Martens 2015.jpg"/>
            <p:cNvPicPr>
              <a:picLocks noChangeAspect="1" noChangeArrowheads="1"/>
            </p:cNvPicPr>
            <p:nvPr/>
          </p:nvPicPr>
          <p:blipFill>
            <a:blip r:embed="rId11" cstate="print"/>
            <a:srcRect/>
            <a:stretch>
              <a:fillRect/>
            </a:stretch>
          </p:blipFill>
          <p:spPr bwMode="auto">
            <a:xfrm>
              <a:off x="1547664" y="1340768"/>
              <a:ext cx="936103" cy="1217588"/>
            </a:xfrm>
            <a:prstGeom prst="rect">
              <a:avLst/>
            </a:prstGeom>
            <a:noFill/>
            <a:ln>
              <a:solidFill>
                <a:schemeClr val="accent1"/>
              </a:solidFill>
            </a:ln>
          </p:spPr>
        </p:pic>
        <p:pic>
          <p:nvPicPr>
            <p:cNvPr id="25602" name="Picture 2" descr="C:\P-NSV\1967 Jicin\Pasfotos\1967 René-2.jpg"/>
            <p:cNvPicPr>
              <a:picLocks noChangeAspect="1" noChangeArrowheads="1"/>
            </p:cNvPicPr>
            <p:nvPr/>
          </p:nvPicPr>
          <p:blipFill>
            <a:blip r:embed="rId12" cstate="print"/>
            <a:srcRect/>
            <a:stretch>
              <a:fillRect/>
            </a:stretch>
          </p:blipFill>
          <p:spPr bwMode="auto">
            <a:xfrm>
              <a:off x="611560" y="1340768"/>
              <a:ext cx="870150" cy="1177568"/>
            </a:xfrm>
            <a:prstGeom prst="rect">
              <a:avLst/>
            </a:prstGeom>
            <a:noFill/>
            <a:ln>
              <a:solidFill>
                <a:schemeClr val="accent1"/>
              </a:solidFill>
            </a:ln>
          </p:spPr>
        </p:pic>
      </p:grpSp>
      <p:grpSp>
        <p:nvGrpSpPr>
          <p:cNvPr id="39" name="Group 38"/>
          <p:cNvGrpSpPr/>
          <p:nvPr/>
        </p:nvGrpSpPr>
        <p:grpSpPr>
          <a:xfrm>
            <a:off x="539552" y="2996952"/>
            <a:ext cx="2233617" cy="1737485"/>
            <a:chOff x="539552" y="2996952"/>
            <a:chExt cx="2233617" cy="1737485"/>
          </a:xfrm>
        </p:grpSpPr>
        <p:sp>
          <p:nvSpPr>
            <p:cNvPr id="32" name="TextBox 31"/>
            <p:cNvSpPr txBox="1"/>
            <p:nvPr/>
          </p:nvSpPr>
          <p:spPr>
            <a:xfrm>
              <a:off x="611560" y="4365105"/>
              <a:ext cx="1944216" cy="369332"/>
            </a:xfrm>
            <a:prstGeom prst="rect">
              <a:avLst/>
            </a:prstGeom>
            <a:noFill/>
          </p:spPr>
          <p:txBody>
            <a:bodyPr wrap="square" rtlCol="0">
              <a:spAutoFit/>
            </a:bodyPr>
            <a:lstStyle/>
            <a:p>
              <a:pPr algn="ctr"/>
              <a:r>
                <a:rPr lang="nl-NL" dirty="0" smtClean="0"/>
                <a:t>Wout</a:t>
              </a:r>
              <a:r>
                <a:rPr lang="nl-NL" strike="sngStrike" dirty="0" smtClean="0"/>
                <a:t>er</a:t>
              </a:r>
              <a:r>
                <a:rPr lang="nl-NL" dirty="0" smtClean="0"/>
                <a:t> Middleton</a:t>
              </a:r>
              <a:endParaRPr lang="nl-NL" dirty="0"/>
            </a:p>
          </p:txBody>
        </p:sp>
        <p:pic>
          <p:nvPicPr>
            <p:cNvPr id="2050" name="Picture 2" descr="C:\P-NSV\1967 Jicin\Pasfotos\Wout Middleton 2016.jpg"/>
            <p:cNvPicPr>
              <a:picLocks noChangeAspect="1" noChangeArrowheads="1"/>
            </p:cNvPicPr>
            <p:nvPr/>
          </p:nvPicPr>
          <p:blipFill>
            <a:blip r:embed="rId13" cstate="print"/>
            <a:srcRect/>
            <a:stretch>
              <a:fillRect/>
            </a:stretch>
          </p:blipFill>
          <p:spPr bwMode="auto">
            <a:xfrm>
              <a:off x="1691680" y="2996952"/>
              <a:ext cx="1081489" cy="1445721"/>
            </a:xfrm>
            <a:prstGeom prst="rect">
              <a:avLst/>
            </a:prstGeom>
            <a:noFill/>
            <a:ln>
              <a:solidFill>
                <a:schemeClr val="accent1"/>
              </a:solidFill>
            </a:ln>
          </p:spPr>
        </p:pic>
        <p:pic>
          <p:nvPicPr>
            <p:cNvPr id="4098" name="Picture 2" descr="C:\P-NSV\1967 Jicin\Pasfotos\Wouter Middleton 1967-2.jpg"/>
            <p:cNvPicPr>
              <a:picLocks noChangeAspect="1" noChangeArrowheads="1"/>
            </p:cNvPicPr>
            <p:nvPr/>
          </p:nvPicPr>
          <p:blipFill>
            <a:blip r:embed="rId14" cstate="print"/>
            <a:srcRect/>
            <a:stretch>
              <a:fillRect/>
            </a:stretch>
          </p:blipFill>
          <p:spPr bwMode="auto">
            <a:xfrm>
              <a:off x="539552" y="2996952"/>
              <a:ext cx="1081501" cy="1438448"/>
            </a:xfrm>
            <a:prstGeom prst="rect">
              <a:avLst/>
            </a:prstGeom>
            <a:noFill/>
            <a:ln>
              <a:solidFill>
                <a:schemeClr val="accent1"/>
              </a:solidFill>
            </a:ln>
          </p:spPr>
        </p:pic>
      </p:grpSp>
      <p:grpSp>
        <p:nvGrpSpPr>
          <p:cNvPr id="47" name="Group 46"/>
          <p:cNvGrpSpPr/>
          <p:nvPr/>
        </p:nvGrpSpPr>
        <p:grpSpPr>
          <a:xfrm>
            <a:off x="2987824" y="2996952"/>
            <a:ext cx="2361596" cy="1737484"/>
            <a:chOff x="2987824" y="2996952"/>
            <a:chExt cx="2361596" cy="1737484"/>
          </a:xfrm>
        </p:grpSpPr>
        <p:sp>
          <p:nvSpPr>
            <p:cNvPr id="19" name="TextBox 18"/>
            <p:cNvSpPr txBox="1"/>
            <p:nvPr/>
          </p:nvSpPr>
          <p:spPr>
            <a:xfrm>
              <a:off x="3275856" y="4365104"/>
              <a:ext cx="1711082" cy="369332"/>
            </a:xfrm>
            <a:prstGeom prst="rect">
              <a:avLst/>
            </a:prstGeom>
            <a:noFill/>
          </p:spPr>
          <p:txBody>
            <a:bodyPr wrap="square" rtlCol="0">
              <a:spAutoFit/>
            </a:bodyPr>
            <a:lstStyle/>
            <a:p>
              <a:pPr algn="ctr"/>
              <a:r>
                <a:rPr lang="nl-NL" dirty="0" smtClean="0"/>
                <a:t>Alex Remkes</a:t>
              </a:r>
              <a:endParaRPr lang="nl-NL" dirty="0"/>
            </a:p>
          </p:txBody>
        </p:sp>
        <p:pic>
          <p:nvPicPr>
            <p:cNvPr id="22530" name="Picture 2" descr="C:\P-NSV\1967 Jicin\Pasfotos\1967 Alex Remkes.jpg"/>
            <p:cNvPicPr>
              <a:picLocks noChangeAspect="1" noChangeArrowheads="1"/>
            </p:cNvPicPr>
            <p:nvPr/>
          </p:nvPicPr>
          <p:blipFill>
            <a:blip r:embed="rId15" cstate="print"/>
            <a:srcRect/>
            <a:stretch>
              <a:fillRect/>
            </a:stretch>
          </p:blipFill>
          <p:spPr bwMode="auto">
            <a:xfrm>
              <a:off x="2987824" y="2996952"/>
              <a:ext cx="1008112" cy="1481404"/>
            </a:xfrm>
            <a:prstGeom prst="rect">
              <a:avLst/>
            </a:prstGeom>
            <a:noFill/>
            <a:ln>
              <a:solidFill>
                <a:schemeClr val="accent1"/>
              </a:solidFill>
            </a:ln>
          </p:spPr>
        </p:pic>
        <p:pic>
          <p:nvPicPr>
            <p:cNvPr id="1026" name="Picture 2" descr="C:\P-NSV\1967 Jicin\Pasfotos\Alex Remkes 2016.jpg"/>
            <p:cNvPicPr>
              <a:picLocks noChangeAspect="1" noChangeArrowheads="1"/>
            </p:cNvPicPr>
            <p:nvPr/>
          </p:nvPicPr>
          <p:blipFill>
            <a:blip r:embed="rId16" cstate="print"/>
            <a:srcRect/>
            <a:stretch>
              <a:fillRect/>
            </a:stretch>
          </p:blipFill>
          <p:spPr bwMode="auto">
            <a:xfrm>
              <a:off x="4067944" y="2996952"/>
              <a:ext cx="1281476" cy="1452836"/>
            </a:xfrm>
            <a:prstGeom prst="rect">
              <a:avLst/>
            </a:prstGeom>
            <a:noFill/>
            <a:ln>
              <a:solidFill>
                <a:schemeClr val="accent1"/>
              </a:solidFill>
            </a:ln>
          </p:spPr>
        </p:pic>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The jicinies</a:t>
            </a:r>
            <a:endParaRPr lang="nl-NL" dirty="0"/>
          </a:p>
        </p:txBody>
      </p:sp>
      <p:grpSp>
        <p:nvGrpSpPr>
          <p:cNvPr id="12" name="Group 11"/>
          <p:cNvGrpSpPr/>
          <p:nvPr/>
        </p:nvGrpSpPr>
        <p:grpSpPr>
          <a:xfrm>
            <a:off x="395536" y="3140968"/>
            <a:ext cx="1656184" cy="1665476"/>
            <a:chOff x="395536" y="2276872"/>
            <a:chExt cx="1656184" cy="1665476"/>
          </a:xfrm>
        </p:grpSpPr>
        <p:sp>
          <p:nvSpPr>
            <p:cNvPr id="7" name="TextBox 6"/>
            <p:cNvSpPr txBox="1"/>
            <p:nvPr/>
          </p:nvSpPr>
          <p:spPr>
            <a:xfrm>
              <a:off x="395536" y="3573016"/>
              <a:ext cx="1656184" cy="369332"/>
            </a:xfrm>
            <a:prstGeom prst="rect">
              <a:avLst/>
            </a:prstGeom>
            <a:noFill/>
          </p:spPr>
          <p:txBody>
            <a:bodyPr wrap="square" rtlCol="0">
              <a:spAutoFit/>
            </a:bodyPr>
            <a:lstStyle/>
            <a:p>
              <a:r>
                <a:rPr lang="nl-NL" dirty="0" smtClean="0"/>
                <a:t>Eva Danielova</a:t>
              </a:r>
              <a:endParaRPr lang="nl-NL" dirty="0"/>
            </a:p>
          </p:txBody>
        </p:sp>
        <p:pic>
          <p:nvPicPr>
            <p:cNvPr id="18436" name="Picture 4" descr="C:\P-NSV\1967 Jicin\Pasfotos\1967 Eva Danielova.jpg"/>
            <p:cNvPicPr>
              <a:picLocks noChangeAspect="1" noChangeArrowheads="1"/>
            </p:cNvPicPr>
            <p:nvPr/>
          </p:nvPicPr>
          <p:blipFill>
            <a:blip r:embed="rId2" cstate="print"/>
            <a:srcRect/>
            <a:stretch>
              <a:fillRect/>
            </a:stretch>
          </p:blipFill>
          <p:spPr bwMode="auto">
            <a:xfrm>
              <a:off x="611560" y="2276872"/>
              <a:ext cx="1023099" cy="1312978"/>
            </a:xfrm>
            <a:prstGeom prst="rect">
              <a:avLst/>
            </a:prstGeom>
            <a:noFill/>
          </p:spPr>
        </p:pic>
      </p:grpSp>
      <p:grpSp>
        <p:nvGrpSpPr>
          <p:cNvPr id="49" name="Group 48"/>
          <p:cNvGrpSpPr/>
          <p:nvPr/>
        </p:nvGrpSpPr>
        <p:grpSpPr>
          <a:xfrm>
            <a:off x="2339752" y="3212976"/>
            <a:ext cx="864096" cy="1593468"/>
            <a:chOff x="2339752" y="3140968"/>
            <a:chExt cx="864096" cy="1593468"/>
          </a:xfrm>
        </p:grpSpPr>
        <p:pic>
          <p:nvPicPr>
            <p:cNvPr id="18442" name="Picture 10" descr="C:\P-NSV\1967 Jicin\Pasfotos\1967 Jicin-1.jpg"/>
            <p:cNvPicPr>
              <a:picLocks noChangeAspect="1" noChangeArrowheads="1"/>
            </p:cNvPicPr>
            <p:nvPr/>
          </p:nvPicPr>
          <p:blipFill>
            <a:blip r:embed="rId3" cstate="print"/>
            <a:srcRect/>
            <a:stretch>
              <a:fillRect/>
            </a:stretch>
          </p:blipFill>
          <p:spPr bwMode="auto">
            <a:xfrm>
              <a:off x="2339752" y="3140968"/>
              <a:ext cx="864096" cy="1307821"/>
            </a:xfrm>
            <a:prstGeom prst="rect">
              <a:avLst/>
            </a:prstGeom>
            <a:noFill/>
          </p:spPr>
        </p:pic>
        <p:sp>
          <p:nvSpPr>
            <p:cNvPr id="32" name="TextBox 31"/>
            <p:cNvSpPr txBox="1"/>
            <p:nvPr/>
          </p:nvSpPr>
          <p:spPr>
            <a:xfrm>
              <a:off x="2339752" y="4365104"/>
              <a:ext cx="864096" cy="369332"/>
            </a:xfrm>
            <a:prstGeom prst="rect">
              <a:avLst/>
            </a:prstGeom>
            <a:noFill/>
          </p:spPr>
          <p:txBody>
            <a:bodyPr wrap="square" rtlCol="0">
              <a:spAutoFit/>
            </a:bodyPr>
            <a:lstStyle/>
            <a:p>
              <a:pPr algn="ctr"/>
              <a:r>
                <a:rPr lang="nl-NL" dirty="0" smtClean="0"/>
                <a:t>Jana ?</a:t>
              </a:r>
              <a:endParaRPr lang="nl-NL" dirty="0"/>
            </a:p>
          </p:txBody>
        </p:sp>
      </p:grpSp>
      <p:pic>
        <p:nvPicPr>
          <p:cNvPr id="18443" name="Picture 11" descr="C:\P-NSV\1967 Jicin\Pasfotos\1969 Lida Filsakova.jpg"/>
          <p:cNvPicPr>
            <a:picLocks noChangeAspect="1" noChangeArrowheads="1"/>
          </p:cNvPicPr>
          <p:nvPr/>
        </p:nvPicPr>
        <p:blipFill>
          <a:blip r:embed="rId4" cstate="print"/>
          <a:srcRect/>
          <a:stretch>
            <a:fillRect/>
          </a:stretch>
        </p:blipFill>
        <p:spPr bwMode="auto">
          <a:xfrm>
            <a:off x="7236296" y="3212975"/>
            <a:ext cx="936103" cy="1396605"/>
          </a:xfrm>
          <a:prstGeom prst="rect">
            <a:avLst/>
          </a:prstGeom>
          <a:noFill/>
        </p:spPr>
      </p:pic>
      <p:grpSp>
        <p:nvGrpSpPr>
          <p:cNvPr id="40" name="Group 39"/>
          <p:cNvGrpSpPr/>
          <p:nvPr/>
        </p:nvGrpSpPr>
        <p:grpSpPr>
          <a:xfrm>
            <a:off x="2051720" y="1340768"/>
            <a:ext cx="2016224" cy="1737484"/>
            <a:chOff x="2843808" y="1412776"/>
            <a:chExt cx="2016224" cy="1737484"/>
          </a:xfrm>
        </p:grpSpPr>
        <p:pic>
          <p:nvPicPr>
            <p:cNvPr id="18444" name="Picture 12" descr="C:\P-NSV\1967 Jicin\Pasfotos\1967 Jitka Mesjnarova.jpg"/>
            <p:cNvPicPr>
              <a:picLocks noChangeAspect="1" noChangeArrowheads="1"/>
            </p:cNvPicPr>
            <p:nvPr/>
          </p:nvPicPr>
          <p:blipFill>
            <a:blip r:embed="rId5" cstate="print"/>
            <a:srcRect/>
            <a:stretch>
              <a:fillRect/>
            </a:stretch>
          </p:blipFill>
          <p:spPr bwMode="auto">
            <a:xfrm>
              <a:off x="3131840" y="1412776"/>
              <a:ext cx="936104" cy="1445907"/>
            </a:xfrm>
            <a:prstGeom prst="rect">
              <a:avLst/>
            </a:prstGeom>
            <a:noFill/>
          </p:spPr>
        </p:pic>
        <p:sp>
          <p:nvSpPr>
            <p:cNvPr id="39" name="TextBox 38"/>
            <p:cNvSpPr txBox="1"/>
            <p:nvPr/>
          </p:nvSpPr>
          <p:spPr>
            <a:xfrm>
              <a:off x="2843808" y="2780928"/>
              <a:ext cx="2016224" cy="369332"/>
            </a:xfrm>
            <a:prstGeom prst="rect">
              <a:avLst/>
            </a:prstGeom>
            <a:noFill/>
          </p:spPr>
          <p:txBody>
            <a:bodyPr wrap="square" rtlCol="0">
              <a:spAutoFit/>
            </a:bodyPr>
            <a:lstStyle/>
            <a:p>
              <a:pPr algn="ctr"/>
              <a:r>
                <a:rPr lang="nl-NL" dirty="0" smtClean="0"/>
                <a:t>Jitka Mesjnarova</a:t>
              </a:r>
              <a:endParaRPr lang="nl-NL" dirty="0"/>
            </a:p>
          </p:txBody>
        </p:sp>
      </p:grpSp>
      <p:grpSp>
        <p:nvGrpSpPr>
          <p:cNvPr id="42" name="Group 41"/>
          <p:cNvGrpSpPr/>
          <p:nvPr/>
        </p:nvGrpSpPr>
        <p:grpSpPr>
          <a:xfrm>
            <a:off x="5436096" y="1412776"/>
            <a:ext cx="864096" cy="1737484"/>
            <a:chOff x="5508104" y="1412776"/>
            <a:chExt cx="864096" cy="1737484"/>
          </a:xfrm>
        </p:grpSpPr>
        <p:sp>
          <p:nvSpPr>
            <p:cNvPr id="36" name="TextBox 35"/>
            <p:cNvSpPr txBox="1"/>
            <p:nvPr/>
          </p:nvSpPr>
          <p:spPr>
            <a:xfrm>
              <a:off x="5796136" y="2780928"/>
              <a:ext cx="360040" cy="369332"/>
            </a:xfrm>
            <a:prstGeom prst="rect">
              <a:avLst/>
            </a:prstGeom>
            <a:noFill/>
          </p:spPr>
          <p:txBody>
            <a:bodyPr wrap="square" rtlCol="0">
              <a:spAutoFit/>
            </a:bodyPr>
            <a:lstStyle/>
            <a:p>
              <a:pPr algn="ctr"/>
              <a:r>
                <a:rPr lang="nl-NL" dirty="0" smtClean="0"/>
                <a:t>?</a:t>
              </a:r>
              <a:endParaRPr lang="nl-NL" dirty="0"/>
            </a:p>
          </p:txBody>
        </p:sp>
        <p:pic>
          <p:nvPicPr>
            <p:cNvPr id="18445" name="Picture 13" descr="C:\P-NSV\1967 Jicin\Pasfotos\1967 Jicin-3.jpg"/>
            <p:cNvPicPr>
              <a:picLocks noChangeAspect="1" noChangeArrowheads="1"/>
            </p:cNvPicPr>
            <p:nvPr/>
          </p:nvPicPr>
          <p:blipFill>
            <a:blip r:embed="rId6" cstate="print"/>
            <a:srcRect/>
            <a:stretch>
              <a:fillRect/>
            </a:stretch>
          </p:blipFill>
          <p:spPr bwMode="auto">
            <a:xfrm>
              <a:off x="5508104" y="1412776"/>
              <a:ext cx="864096" cy="1433788"/>
            </a:xfrm>
            <a:prstGeom prst="rect">
              <a:avLst/>
            </a:prstGeom>
            <a:noFill/>
          </p:spPr>
        </p:pic>
      </p:grpSp>
      <p:grpSp>
        <p:nvGrpSpPr>
          <p:cNvPr id="44" name="Group 43"/>
          <p:cNvGrpSpPr/>
          <p:nvPr/>
        </p:nvGrpSpPr>
        <p:grpSpPr>
          <a:xfrm>
            <a:off x="467544" y="1340768"/>
            <a:ext cx="1512168" cy="1737484"/>
            <a:chOff x="467544" y="1340768"/>
            <a:chExt cx="1512168" cy="1737484"/>
          </a:xfrm>
        </p:grpSpPr>
        <p:sp>
          <p:nvSpPr>
            <p:cNvPr id="6" name="TextBox 5"/>
            <p:cNvSpPr txBox="1"/>
            <p:nvPr/>
          </p:nvSpPr>
          <p:spPr>
            <a:xfrm>
              <a:off x="467544" y="2708920"/>
              <a:ext cx="1512168" cy="369332"/>
            </a:xfrm>
            <a:prstGeom prst="rect">
              <a:avLst/>
            </a:prstGeom>
            <a:noFill/>
          </p:spPr>
          <p:txBody>
            <a:bodyPr wrap="square" rtlCol="0">
              <a:spAutoFit/>
            </a:bodyPr>
            <a:lstStyle/>
            <a:p>
              <a:r>
                <a:rPr lang="nl-NL" dirty="0" smtClean="0"/>
                <a:t>Lida Buckova</a:t>
              </a:r>
              <a:endParaRPr lang="nl-NL" dirty="0"/>
            </a:p>
          </p:txBody>
        </p:sp>
        <p:pic>
          <p:nvPicPr>
            <p:cNvPr id="18446" name="Picture 14" descr="C:\P-NSV\1967 Jicin\Pasfotos\1967 Lida Buckova.jpg"/>
            <p:cNvPicPr>
              <a:picLocks noChangeAspect="1" noChangeArrowheads="1"/>
            </p:cNvPicPr>
            <p:nvPr/>
          </p:nvPicPr>
          <p:blipFill>
            <a:blip r:embed="rId7" cstate="print"/>
            <a:srcRect/>
            <a:stretch>
              <a:fillRect/>
            </a:stretch>
          </p:blipFill>
          <p:spPr bwMode="auto">
            <a:xfrm>
              <a:off x="611560" y="1340768"/>
              <a:ext cx="936104" cy="1425170"/>
            </a:xfrm>
            <a:prstGeom prst="rect">
              <a:avLst/>
            </a:prstGeom>
            <a:noFill/>
          </p:spPr>
        </p:pic>
      </p:grpSp>
      <p:grpSp>
        <p:nvGrpSpPr>
          <p:cNvPr id="45" name="Group 44"/>
          <p:cNvGrpSpPr/>
          <p:nvPr/>
        </p:nvGrpSpPr>
        <p:grpSpPr>
          <a:xfrm>
            <a:off x="6372200" y="4869160"/>
            <a:ext cx="1800200" cy="1510427"/>
            <a:chOff x="6516216" y="1484784"/>
            <a:chExt cx="1800200" cy="1510427"/>
          </a:xfrm>
        </p:grpSpPr>
        <p:sp>
          <p:nvSpPr>
            <p:cNvPr id="46" name="TextBox 45"/>
            <p:cNvSpPr txBox="1"/>
            <p:nvPr/>
          </p:nvSpPr>
          <p:spPr>
            <a:xfrm>
              <a:off x="6588224" y="1484784"/>
              <a:ext cx="1728192" cy="369332"/>
            </a:xfrm>
            <a:prstGeom prst="rect">
              <a:avLst/>
            </a:prstGeom>
            <a:noFill/>
          </p:spPr>
          <p:txBody>
            <a:bodyPr wrap="square" rtlCol="0">
              <a:spAutoFit/>
            </a:bodyPr>
            <a:lstStyle/>
            <a:p>
              <a:pPr algn="ctr"/>
              <a:r>
                <a:rPr lang="nl-NL" dirty="0" smtClean="0"/>
                <a:t>Lyda Hyblerova</a:t>
              </a:r>
              <a:endParaRPr lang="nl-NL" dirty="0"/>
            </a:p>
          </p:txBody>
        </p:sp>
        <p:sp>
          <p:nvSpPr>
            <p:cNvPr id="47" name="TextBox 46"/>
            <p:cNvSpPr txBox="1"/>
            <p:nvPr/>
          </p:nvSpPr>
          <p:spPr>
            <a:xfrm>
              <a:off x="6948264" y="2348880"/>
              <a:ext cx="1008112" cy="646331"/>
            </a:xfrm>
            <a:prstGeom prst="rect">
              <a:avLst/>
            </a:prstGeom>
            <a:noFill/>
          </p:spPr>
          <p:txBody>
            <a:bodyPr wrap="square" rtlCol="0">
              <a:spAutoFit/>
            </a:bodyPr>
            <a:lstStyle/>
            <a:p>
              <a:pPr algn="ctr"/>
              <a:r>
                <a:rPr lang="nl-NL" dirty="0" smtClean="0"/>
                <a:t>Nadja ?</a:t>
              </a:r>
            </a:p>
            <a:p>
              <a:pPr algn="ctr"/>
              <a:endParaRPr lang="nl-NL" dirty="0"/>
            </a:p>
          </p:txBody>
        </p:sp>
        <p:sp>
          <p:nvSpPr>
            <p:cNvPr id="48" name="TextBox 47"/>
            <p:cNvSpPr txBox="1"/>
            <p:nvPr/>
          </p:nvSpPr>
          <p:spPr>
            <a:xfrm>
              <a:off x="6516216" y="1916832"/>
              <a:ext cx="1800200" cy="369332"/>
            </a:xfrm>
            <a:prstGeom prst="rect">
              <a:avLst/>
            </a:prstGeom>
            <a:noFill/>
          </p:spPr>
          <p:txBody>
            <a:bodyPr wrap="square" rtlCol="0">
              <a:spAutoFit/>
            </a:bodyPr>
            <a:lstStyle/>
            <a:p>
              <a:pPr algn="ctr"/>
              <a:r>
                <a:rPr lang="nl-NL" dirty="0" smtClean="0"/>
                <a:t>Jaroslav Kolacny </a:t>
              </a:r>
              <a:endParaRPr lang="nl-NL" dirty="0"/>
            </a:p>
          </p:txBody>
        </p:sp>
      </p:grpSp>
      <p:grpSp>
        <p:nvGrpSpPr>
          <p:cNvPr id="51" name="Group 50"/>
          <p:cNvGrpSpPr/>
          <p:nvPr/>
        </p:nvGrpSpPr>
        <p:grpSpPr>
          <a:xfrm>
            <a:off x="4716016" y="3212976"/>
            <a:ext cx="1027868" cy="1665476"/>
            <a:chOff x="5364088" y="3212976"/>
            <a:chExt cx="1027868" cy="1665476"/>
          </a:xfrm>
        </p:grpSpPr>
        <p:pic>
          <p:nvPicPr>
            <p:cNvPr id="18447" name="Picture 15" descr="C:\P-NSV\1967 Jicin\Pasfotos\1967 Jicin-9.jpg"/>
            <p:cNvPicPr>
              <a:picLocks noChangeAspect="1" noChangeArrowheads="1"/>
            </p:cNvPicPr>
            <p:nvPr/>
          </p:nvPicPr>
          <p:blipFill>
            <a:blip r:embed="rId8" cstate="print"/>
            <a:srcRect/>
            <a:stretch>
              <a:fillRect/>
            </a:stretch>
          </p:blipFill>
          <p:spPr bwMode="auto">
            <a:xfrm>
              <a:off x="5364088" y="3212976"/>
              <a:ext cx="1027868" cy="1368152"/>
            </a:xfrm>
            <a:prstGeom prst="rect">
              <a:avLst/>
            </a:prstGeom>
            <a:noFill/>
          </p:spPr>
        </p:pic>
        <p:sp>
          <p:nvSpPr>
            <p:cNvPr id="50" name="TextBox 49"/>
            <p:cNvSpPr txBox="1"/>
            <p:nvPr/>
          </p:nvSpPr>
          <p:spPr>
            <a:xfrm>
              <a:off x="5796136" y="4509120"/>
              <a:ext cx="288032" cy="369332"/>
            </a:xfrm>
            <a:prstGeom prst="rect">
              <a:avLst/>
            </a:prstGeom>
            <a:noFill/>
          </p:spPr>
          <p:txBody>
            <a:bodyPr wrap="square" rtlCol="0">
              <a:spAutoFit/>
            </a:bodyPr>
            <a:lstStyle/>
            <a:p>
              <a:r>
                <a:rPr lang="nl-NL" dirty="0" smtClean="0"/>
                <a:t>?</a:t>
              </a:r>
              <a:endParaRPr lang="nl-NL" dirty="0"/>
            </a:p>
          </p:txBody>
        </p:sp>
      </p:grpSp>
      <p:sp>
        <p:nvSpPr>
          <p:cNvPr id="52" name="TextBox 51"/>
          <p:cNvSpPr txBox="1"/>
          <p:nvPr/>
        </p:nvSpPr>
        <p:spPr>
          <a:xfrm>
            <a:off x="8244408" y="6381328"/>
            <a:ext cx="720080" cy="369332"/>
          </a:xfrm>
          <a:prstGeom prst="rect">
            <a:avLst/>
          </a:prstGeom>
          <a:noFill/>
        </p:spPr>
        <p:txBody>
          <a:bodyPr wrap="square" rtlCol="0">
            <a:spAutoFit/>
          </a:bodyPr>
          <a:lstStyle/>
          <a:p>
            <a:r>
              <a:rPr lang="nl-NL" dirty="0" smtClean="0">
                <a:solidFill>
                  <a:schemeClr val="accent6">
                    <a:lumMod val="75000"/>
                  </a:schemeClr>
                </a:solidFill>
                <a:hlinkClick r:id="rId9" action="ppaction://hlinksldjump"/>
              </a:rPr>
              <a:t>Back</a:t>
            </a:r>
            <a:endParaRPr lang="nl-NL" dirty="0">
              <a:solidFill>
                <a:schemeClr val="accent6">
                  <a:lumMod val="75000"/>
                </a:schemeClr>
              </a:solidFill>
            </a:endParaRPr>
          </a:p>
        </p:txBody>
      </p:sp>
      <p:grpSp>
        <p:nvGrpSpPr>
          <p:cNvPr id="55" name="Group 54"/>
          <p:cNvGrpSpPr/>
          <p:nvPr/>
        </p:nvGrpSpPr>
        <p:grpSpPr>
          <a:xfrm>
            <a:off x="6444208" y="1412776"/>
            <a:ext cx="1064254" cy="1737484"/>
            <a:chOff x="6876256" y="1412776"/>
            <a:chExt cx="1064254" cy="1737484"/>
          </a:xfrm>
        </p:grpSpPr>
        <p:pic>
          <p:nvPicPr>
            <p:cNvPr id="18448" name="Picture 16" descr="C:\P-NSV\1967 Jicin\Pasfotos\1967 Jicin-15.jpg"/>
            <p:cNvPicPr>
              <a:picLocks noChangeAspect="1" noChangeArrowheads="1"/>
            </p:cNvPicPr>
            <p:nvPr/>
          </p:nvPicPr>
          <p:blipFill>
            <a:blip r:embed="rId10" cstate="print"/>
            <a:srcRect/>
            <a:stretch>
              <a:fillRect/>
            </a:stretch>
          </p:blipFill>
          <p:spPr bwMode="auto">
            <a:xfrm>
              <a:off x="6876256" y="1412776"/>
              <a:ext cx="1064254" cy="1440160"/>
            </a:xfrm>
            <a:prstGeom prst="rect">
              <a:avLst/>
            </a:prstGeom>
            <a:noFill/>
          </p:spPr>
        </p:pic>
        <p:sp>
          <p:nvSpPr>
            <p:cNvPr id="54" name="TextBox 53"/>
            <p:cNvSpPr txBox="1"/>
            <p:nvPr/>
          </p:nvSpPr>
          <p:spPr>
            <a:xfrm>
              <a:off x="7308304" y="2780928"/>
              <a:ext cx="301686" cy="369332"/>
            </a:xfrm>
            <a:prstGeom prst="rect">
              <a:avLst/>
            </a:prstGeom>
            <a:noFill/>
          </p:spPr>
          <p:txBody>
            <a:bodyPr wrap="none" rtlCol="0">
              <a:spAutoFit/>
            </a:bodyPr>
            <a:lstStyle/>
            <a:p>
              <a:r>
                <a:rPr lang="nl-NL" dirty="0" smtClean="0"/>
                <a:t>?</a:t>
              </a:r>
              <a:endParaRPr lang="nl-NL" dirty="0"/>
            </a:p>
          </p:txBody>
        </p:sp>
      </p:grpSp>
      <p:grpSp>
        <p:nvGrpSpPr>
          <p:cNvPr id="43" name="Group 42"/>
          <p:cNvGrpSpPr/>
          <p:nvPr/>
        </p:nvGrpSpPr>
        <p:grpSpPr>
          <a:xfrm>
            <a:off x="5868144" y="3212976"/>
            <a:ext cx="1173784" cy="1665476"/>
            <a:chOff x="6876256" y="3212976"/>
            <a:chExt cx="1173784" cy="1665476"/>
          </a:xfrm>
        </p:grpSpPr>
        <p:pic>
          <p:nvPicPr>
            <p:cNvPr id="2050" name="Picture 2" descr="C:\P-NSV\1967 Jicin\Pasfotos\1967 Jicin-16.jpg"/>
            <p:cNvPicPr>
              <a:picLocks noChangeAspect="1" noChangeArrowheads="1"/>
            </p:cNvPicPr>
            <p:nvPr/>
          </p:nvPicPr>
          <p:blipFill>
            <a:blip r:embed="rId11" cstate="print"/>
            <a:srcRect/>
            <a:stretch>
              <a:fillRect/>
            </a:stretch>
          </p:blipFill>
          <p:spPr bwMode="auto">
            <a:xfrm>
              <a:off x="6876256" y="3212976"/>
              <a:ext cx="1173784" cy="1368152"/>
            </a:xfrm>
            <a:prstGeom prst="rect">
              <a:avLst/>
            </a:prstGeom>
            <a:noFill/>
          </p:spPr>
        </p:pic>
        <p:sp>
          <p:nvSpPr>
            <p:cNvPr id="41" name="TextBox 40"/>
            <p:cNvSpPr txBox="1"/>
            <p:nvPr/>
          </p:nvSpPr>
          <p:spPr>
            <a:xfrm>
              <a:off x="7380312" y="4509120"/>
              <a:ext cx="288032" cy="369332"/>
            </a:xfrm>
            <a:prstGeom prst="rect">
              <a:avLst/>
            </a:prstGeom>
            <a:noFill/>
          </p:spPr>
          <p:txBody>
            <a:bodyPr wrap="square" rtlCol="0">
              <a:spAutoFit/>
            </a:bodyPr>
            <a:lstStyle/>
            <a:p>
              <a:r>
                <a:rPr lang="nl-NL" dirty="0" smtClean="0"/>
                <a:t>?</a:t>
              </a:r>
              <a:endParaRPr lang="nl-NL" dirty="0"/>
            </a:p>
          </p:txBody>
        </p:sp>
      </p:grpSp>
      <p:grpSp>
        <p:nvGrpSpPr>
          <p:cNvPr id="56" name="Group 55"/>
          <p:cNvGrpSpPr/>
          <p:nvPr/>
        </p:nvGrpSpPr>
        <p:grpSpPr>
          <a:xfrm>
            <a:off x="3563888" y="3212976"/>
            <a:ext cx="1080120" cy="1665476"/>
            <a:chOff x="4139952" y="3212976"/>
            <a:chExt cx="1080120" cy="1665476"/>
          </a:xfrm>
        </p:grpSpPr>
        <p:pic>
          <p:nvPicPr>
            <p:cNvPr id="26626" name="Picture 2" descr="C:\P-NSV\1967 Jicin\Pasfotos\1967 Jicin-17.jpg"/>
            <p:cNvPicPr>
              <a:picLocks noChangeAspect="1" noChangeArrowheads="1"/>
            </p:cNvPicPr>
            <p:nvPr/>
          </p:nvPicPr>
          <p:blipFill>
            <a:blip r:embed="rId12" cstate="print"/>
            <a:srcRect/>
            <a:stretch>
              <a:fillRect/>
            </a:stretch>
          </p:blipFill>
          <p:spPr bwMode="auto">
            <a:xfrm>
              <a:off x="4196330" y="3212976"/>
              <a:ext cx="959316" cy="1368152"/>
            </a:xfrm>
            <a:prstGeom prst="rect">
              <a:avLst/>
            </a:prstGeom>
            <a:noFill/>
          </p:spPr>
        </p:pic>
        <p:sp>
          <p:nvSpPr>
            <p:cNvPr id="53" name="TextBox 52"/>
            <p:cNvSpPr txBox="1"/>
            <p:nvPr/>
          </p:nvSpPr>
          <p:spPr>
            <a:xfrm>
              <a:off x="4139952" y="4509120"/>
              <a:ext cx="1080120" cy="369332"/>
            </a:xfrm>
            <a:prstGeom prst="rect">
              <a:avLst/>
            </a:prstGeom>
            <a:noFill/>
          </p:spPr>
          <p:txBody>
            <a:bodyPr wrap="square" rtlCol="0">
              <a:spAutoFit/>
            </a:bodyPr>
            <a:lstStyle/>
            <a:p>
              <a:r>
                <a:rPr lang="nl-NL" dirty="0" smtClean="0"/>
                <a:t>Bronya ?</a:t>
              </a:r>
              <a:endParaRPr lang="nl-NL" dirty="0"/>
            </a:p>
          </p:txBody>
        </p:sp>
      </p:grpSp>
      <p:grpSp>
        <p:nvGrpSpPr>
          <p:cNvPr id="58" name="Group 57"/>
          <p:cNvGrpSpPr/>
          <p:nvPr/>
        </p:nvGrpSpPr>
        <p:grpSpPr>
          <a:xfrm>
            <a:off x="4283968" y="1412776"/>
            <a:ext cx="936104" cy="1665476"/>
            <a:chOff x="2267744" y="4797152"/>
            <a:chExt cx="936104" cy="1665476"/>
          </a:xfrm>
        </p:grpSpPr>
        <p:pic>
          <p:nvPicPr>
            <p:cNvPr id="59" name="Picture 6" descr="C:\P-NSV\1967 Jicin\Pasfotos\1967 Jicin-6.jpg"/>
            <p:cNvPicPr>
              <a:picLocks noChangeAspect="1" noChangeArrowheads="1"/>
            </p:cNvPicPr>
            <p:nvPr/>
          </p:nvPicPr>
          <p:blipFill>
            <a:blip r:embed="rId13" cstate="print"/>
            <a:srcRect/>
            <a:stretch>
              <a:fillRect/>
            </a:stretch>
          </p:blipFill>
          <p:spPr bwMode="auto">
            <a:xfrm>
              <a:off x="2267744" y="4797152"/>
              <a:ext cx="936104" cy="1342025"/>
            </a:xfrm>
            <a:prstGeom prst="rect">
              <a:avLst/>
            </a:prstGeom>
            <a:noFill/>
          </p:spPr>
        </p:pic>
        <p:sp>
          <p:nvSpPr>
            <p:cNvPr id="60" name="TextBox 59"/>
            <p:cNvSpPr txBox="1"/>
            <p:nvPr/>
          </p:nvSpPr>
          <p:spPr>
            <a:xfrm>
              <a:off x="2555776" y="6093296"/>
              <a:ext cx="288032" cy="369332"/>
            </a:xfrm>
            <a:prstGeom prst="rect">
              <a:avLst/>
            </a:prstGeom>
            <a:noFill/>
          </p:spPr>
          <p:txBody>
            <a:bodyPr wrap="square" rtlCol="0">
              <a:spAutoFit/>
            </a:bodyPr>
            <a:lstStyle/>
            <a:p>
              <a:r>
                <a:rPr lang="nl-NL" dirty="0" smtClean="0"/>
                <a:t>?</a:t>
              </a:r>
              <a:endParaRPr lang="nl-NL" dirty="0"/>
            </a:p>
          </p:txBody>
        </p:sp>
      </p:grpSp>
      <p:sp>
        <p:nvSpPr>
          <p:cNvPr id="61" name="TextBox 60"/>
          <p:cNvSpPr txBox="1"/>
          <p:nvPr/>
        </p:nvSpPr>
        <p:spPr>
          <a:xfrm>
            <a:off x="7524328" y="4509120"/>
            <a:ext cx="288032" cy="369332"/>
          </a:xfrm>
          <a:prstGeom prst="rect">
            <a:avLst/>
          </a:prstGeom>
          <a:noFill/>
        </p:spPr>
        <p:txBody>
          <a:bodyPr wrap="square" rtlCol="0">
            <a:spAutoFit/>
          </a:bodyPr>
          <a:lstStyle/>
          <a:p>
            <a:r>
              <a:rPr lang="nl-NL" dirty="0" smtClean="0"/>
              <a:t>?</a:t>
            </a:r>
            <a:endParaRPr lang="nl-NL" dirty="0"/>
          </a:p>
        </p:txBody>
      </p:sp>
      <p:grpSp>
        <p:nvGrpSpPr>
          <p:cNvPr id="62" name="Group 61"/>
          <p:cNvGrpSpPr/>
          <p:nvPr/>
        </p:nvGrpSpPr>
        <p:grpSpPr>
          <a:xfrm>
            <a:off x="270722" y="4869160"/>
            <a:ext cx="2141038" cy="1737484"/>
            <a:chOff x="270722" y="4869160"/>
            <a:chExt cx="2141038" cy="1737484"/>
          </a:xfrm>
        </p:grpSpPr>
        <p:sp>
          <p:nvSpPr>
            <p:cNvPr id="8" name="TextBox 7"/>
            <p:cNvSpPr txBox="1"/>
            <p:nvPr/>
          </p:nvSpPr>
          <p:spPr>
            <a:xfrm>
              <a:off x="539552" y="6237312"/>
              <a:ext cx="1656184" cy="369332"/>
            </a:xfrm>
            <a:prstGeom prst="rect">
              <a:avLst/>
            </a:prstGeom>
            <a:noFill/>
          </p:spPr>
          <p:txBody>
            <a:bodyPr wrap="square" rtlCol="0">
              <a:spAutoFit/>
            </a:bodyPr>
            <a:lstStyle/>
            <a:p>
              <a:pPr algn="ctr"/>
              <a:r>
                <a:rPr lang="nl-NL" dirty="0" smtClean="0"/>
                <a:t>Lida Filsakova</a:t>
              </a:r>
              <a:endParaRPr lang="nl-NL" dirty="0"/>
            </a:p>
          </p:txBody>
        </p:sp>
        <p:pic>
          <p:nvPicPr>
            <p:cNvPr id="18440" name="Picture 8" descr="C:\P-NSV\1967 Jicin\Pasfotos\2015 Lida Filsakova.jpg"/>
            <p:cNvPicPr>
              <a:picLocks noChangeAspect="1" noChangeArrowheads="1"/>
            </p:cNvPicPr>
            <p:nvPr/>
          </p:nvPicPr>
          <p:blipFill>
            <a:blip r:embed="rId14" cstate="print"/>
            <a:srcRect/>
            <a:stretch>
              <a:fillRect/>
            </a:stretch>
          </p:blipFill>
          <p:spPr bwMode="auto">
            <a:xfrm>
              <a:off x="1403648" y="4869160"/>
              <a:ext cx="1008112" cy="1457654"/>
            </a:xfrm>
            <a:prstGeom prst="rect">
              <a:avLst/>
            </a:prstGeom>
            <a:noFill/>
            <a:ln>
              <a:solidFill>
                <a:schemeClr val="accent1"/>
              </a:solidFill>
            </a:ln>
          </p:spPr>
        </p:pic>
        <p:pic>
          <p:nvPicPr>
            <p:cNvPr id="3" name="Picture 2" descr="C:\P-NSV\1967 Jicin\Pasfotos\1968 Lida Filsakova.jpg"/>
            <p:cNvPicPr>
              <a:picLocks noChangeAspect="1" noChangeArrowheads="1"/>
            </p:cNvPicPr>
            <p:nvPr/>
          </p:nvPicPr>
          <p:blipFill>
            <a:blip r:embed="rId15" cstate="print"/>
            <a:srcRect/>
            <a:stretch>
              <a:fillRect/>
            </a:stretch>
          </p:blipFill>
          <p:spPr bwMode="auto">
            <a:xfrm>
              <a:off x="270722" y="4869160"/>
              <a:ext cx="1056117" cy="1440160"/>
            </a:xfrm>
            <a:prstGeom prst="rect">
              <a:avLst/>
            </a:prstGeom>
            <a:noFill/>
            <a:ln>
              <a:solidFill>
                <a:schemeClr val="accent1"/>
              </a:solidFill>
            </a:ln>
          </p:spPr>
        </p:pic>
      </p:grpSp>
      <p:grpSp>
        <p:nvGrpSpPr>
          <p:cNvPr id="57" name="Group 56"/>
          <p:cNvGrpSpPr/>
          <p:nvPr/>
        </p:nvGrpSpPr>
        <p:grpSpPr>
          <a:xfrm>
            <a:off x="2555776" y="4869160"/>
            <a:ext cx="2604641" cy="1737484"/>
            <a:chOff x="2327399" y="4869160"/>
            <a:chExt cx="2604641" cy="1737484"/>
          </a:xfrm>
        </p:grpSpPr>
        <p:sp>
          <p:nvSpPr>
            <p:cNvPr id="4" name="TextBox 3"/>
            <p:cNvSpPr txBox="1"/>
            <p:nvPr/>
          </p:nvSpPr>
          <p:spPr>
            <a:xfrm>
              <a:off x="3047479" y="6237312"/>
              <a:ext cx="1296144" cy="369332"/>
            </a:xfrm>
            <a:prstGeom prst="rect">
              <a:avLst/>
            </a:prstGeom>
            <a:noFill/>
          </p:spPr>
          <p:txBody>
            <a:bodyPr wrap="square" rtlCol="0">
              <a:spAutoFit/>
            </a:bodyPr>
            <a:lstStyle/>
            <a:p>
              <a:r>
                <a:rPr lang="nl-NL" dirty="0" smtClean="0"/>
                <a:t>Eva Vesela</a:t>
              </a:r>
              <a:endParaRPr lang="nl-NL" dirty="0"/>
            </a:p>
          </p:txBody>
        </p:sp>
        <p:pic>
          <p:nvPicPr>
            <p:cNvPr id="18441" name="Picture 9" descr="C:\P-NSV\1967 Jicin\Pasfotos\Eva Vesela.jpg"/>
            <p:cNvPicPr>
              <a:picLocks noChangeAspect="1" noChangeArrowheads="1"/>
            </p:cNvPicPr>
            <p:nvPr/>
          </p:nvPicPr>
          <p:blipFill>
            <a:blip r:embed="rId16" cstate="print"/>
            <a:srcRect/>
            <a:stretch>
              <a:fillRect/>
            </a:stretch>
          </p:blipFill>
          <p:spPr bwMode="auto">
            <a:xfrm>
              <a:off x="3707904" y="4869160"/>
              <a:ext cx="1224136" cy="1421577"/>
            </a:xfrm>
            <a:prstGeom prst="rect">
              <a:avLst/>
            </a:prstGeom>
            <a:noFill/>
            <a:ln>
              <a:solidFill>
                <a:schemeClr val="accent1"/>
              </a:solidFill>
            </a:ln>
          </p:spPr>
        </p:pic>
        <p:pic>
          <p:nvPicPr>
            <p:cNvPr id="1026" name="Picture 2" descr="C:\P-NSV\1967 Jicin\Pasfotos\Eva Vesela 1967.jpg"/>
            <p:cNvPicPr>
              <a:picLocks noChangeAspect="1" noChangeArrowheads="1"/>
            </p:cNvPicPr>
            <p:nvPr/>
          </p:nvPicPr>
          <p:blipFill>
            <a:blip r:embed="rId17" cstate="print"/>
            <a:srcRect/>
            <a:stretch>
              <a:fillRect/>
            </a:stretch>
          </p:blipFill>
          <p:spPr bwMode="auto">
            <a:xfrm>
              <a:off x="2327399" y="4869160"/>
              <a:ext cx="1324947" cy="1440160"/>
            </a:xfrm>
            <a:prstGeom prst="rect">
              <a:avLst/>
            </a:prstGeom>
            <a:noFill/>
            <a:ln>
              <a:solidFill>
                <a:schemeClr val="accent1"/>
              </a:solidFill>
            </a:ln>
          </p:spPr>
        </p:pic>
      </p:grpSp>
      <p:grpSp>
        <p:nvGrpSpPr>
          <p:cNvPr id="64" name="Group 63"/>
          <p:cNvGrpSpPr/>
          <p:nvPr/>
        </p:nvGrpSpPr>
        <p:grpSpPr>
          <a:xfrm>
            <a:off x="7668344" y="1412776"/>
            <a:ext cx="1110354" cy="1737484"/>
            <a:chOff x="7668344" y="1412776"/>
            <a:chExt cx="1110354" cy="1737484"/>
          </a:xfrm>
        </p:grpSpPr>
        <p:pic>
          <p:nvPicPr>
            <p:cNvPr id="5122" name="Picture 2" descr="C:\P-NSV\1967 Jicin\Pasfotos\1967 Jicin-20.jpg"/>
            <p:cNvPicPr>
              <a:picLocks noChangeAspect="1" noChangeArrowheads="1"/>
            </p:cNvPicPr>
            <p:nvPr/>
          </p:nvPicPr>
          <p:blipFill>
            <a:blip r:embed="rId18" cstate="print"/>
            <a:srcRect/>
            <a:stretch>
              <a:fillRect/>
            </a:stretch>
          </p:blipFill>
          <p:spPr bwMode="auto">
            <a:xfrm>
              <a:off x="7668344" y="1412776"/>
              <a:ext cx="1110354" cy="1440160"/>
            </a:xfrm>
            <a:prstGeom prst="rect">
              <a:avLst/>
            </a:prstGeom>
            <a:noFill/>
          </p:spPr>
        </p:pic>
        <p:sp>
          <p:nvSpPr>
            <p:cNvPr id="63" name="TextBox 62"/>
            <p:cNvSpPr txBox="1"/>
            <p:nvPr/>
          </p:nvSpPr>
          <p:spPr>
            <a:xfrm>
              <a:off x="8172400" y="2780928"/>
              <a:ext cx="288032" cy="369332"/>
            </a:xfrm>
            <a:prstGeom prst="rect">
              <a:avLst/>
            </a:prstGeom>
            <a:noFill/>
          </p:spPr>
          <p:txBody>
            <a:bodyPr wrap="square" rtlCol="0">
              <a:spAutoFit/>
            </a:bodyPr>
            <a:lstStyle/>
            <a:p>
              <a:r>
                <a:rPr lang="nl-NL" dirty="0" smtClean="0"/>
                <a:t>?</a:t>
              </a:r>
              <a:endParaRPr lang="nl-NL" dirty="0"/>
            </a:p>
          </p:txBody>
        </p:sp>
      </p:grpSp>
      <p:sp>
        <p:nvSpPr>
          <p:cNvPr id="65" name="Rectangle 64"/>
          <p:cNvSpPr/>
          <p:nvPr/>
        </p:nvSpPr>
        <p:spPr>
          <a:xfrm>
            <a:off x="6444208" y="6093296"/>
            <a:ext cx="1831848" cy="369332"/>
          </a:xfrm>
          <a:prstGeom prst="rect">
            <a:avLst/>
          </a:prstGeom>
        </p:spPr>
        <p:txBody>
          <a:bodyPr wrap="none">
            <a:spAutoFit/>
          </a:bodyPr>
          <a:lstStyle/>
          <a:p>
            <a:r>
              <a:rPr lang="nl-NL" dirty="0" smtClean="0"/>
              <a:t>Jana Dovorakova</a:t>
            </a:r>
            <a:endParaRPr lang="nl-NL"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686800" cy="838200"/>
          </a:xfrm>
        </p:spPr>
        <p:txBody>
          <a:bodyPr/>
          <a:lstStyle/>
          <a:p>
            <a:pPr algn="ctr"/>
            <a:r>
              <a:rPr lang="nl-NL" dirty="0" smtClean="0"/>
              <a:t>The jicinies</a:t>
            </a:r>
            <a:endParaRPr lang="nl-NL" dirty="0"/>
          </a:p>
        </p:txBody>
      </p:sp>
      <p:grpSp>
        <p:nvGrpSpPr>
          <p:cNvPr id="5" name="Group 14"/>
          <p:cNvGrpSpPr/>
          <p:nvPr/>
        </p:nvGrpSpPr>
        <p:grpSpPr>
          <a:xfrm>
            <a:off x="467544" y="4797152"/>
            <a:ext cx="1584176" cy="1665476"/>
            <a:chOff x="2555776" y="3140968"/>
            <a:chExt cx="1584176" cy="1665476"/>
          </a:xfrm>
        </p:grpSpPr>
        <p:sp>
          <p:nvSpPr>
            <p:cNvPr id="13" name="TextBox 12"/>
            <p:cNvSpPr txBox="1"/>
            <p:nvPr/>
          </p:nvSpPr>
          <p:spPr>
            <a:xfrm>
              <a:off x="2555776" y="4437112"/>
              <a:ext cx="1584176" cy="369332"/>
            </a:xfrm>
            <a:prstGeom prst="rect">
              <a:avLst/>
            </a:prstGeom>
            <a:noFill/>
          </p:spPr>
          <p:txBody>
            <a:bodyPr wrap="square" rtlCol="0">
              <a:spAutoFit/>
            </a:bodyPr>
            <a:lstStyle/>
            <a:p>
              <a:r>
                <a:rPr lang="nl-NL" dirty="0" smtClean="0"/>
                <a:t>Ladislav Binko</a:t>
              </a:r>
              <a:endParaRPr lang="nl-NL" dirty="0"/>
            </a:p>
          </p:txBody>
        </p:sp>
        <p:pic>
          <p:nvPicPr>
            <p:cNvPr id="18437" name="Picture 5" descr="C:\P-NSV\1967 Jicin\Pasfotos\1967 Jan.jpg"/>
            <p:cNvPicPr>
              <a:picLocks noChangeAspect="1" noChangeArrowheads="1"/>
            </p:cNvPicPr>
            <p:nvPr/>
          </p:nvPicPr>
          <p:blipFill>
            <a:blip r:embed="rId2" cstate="print"/>
            <a:srcRect/>
            <a:stretch>
              <a:fillRect/>
            </a:stretch>
          </p:blipFill>
          <p:spPr bwMode="auto">
            <a:xfrm>
              <a:off x="2771800" y="3140968"/>
              <a:ext cx="1020023" cy="1317117"/>
            </a:xfrm>
            <a:prstGeom prst="rect">
              <a:avLst/>
            </a:prstGeom>
            <a:noFill/>
          </p:spPr>
        </p:pic>
      </p:grpSp>
      <p:grpSp>
        <p:nvGrpSpPr>
          <p:cNvPr id="9" name="Group 19"/>
          <p:cNvGrpSpPr/>
          <p:nvPr/>
        </p:nvGrpSpPr>
        <p:grpSpPr>
          <a:xfrm>
            <a:off x="683568" y="3068960"/>
            <a:ext cx="1368152" cy="1665476"/>
            <a:chOff x="6084168" y="2420888"/>
            <a:chExt cx="1368152" cy="1665476"/>
          </a:xfrm>
        </p:grpSpPr>
        <p:sp>
          <p:nvSpPr>
            <p:cNvPr id="17" name="TextBox 16"/>
            <p:cNvSpPr txBox="1"/>
            <p:nvPr/>
          </p:nvSpPr>
          <p:spPr>
            <a:xfrm>
              <a:off x="6588224" y="3717032"/>
              <a:ext cx="864096" cy="369332"/>
            </a:xfrm>
            <a:prstGeom prst="rect">
              <a:avLst/>
            </a:prstGeom>
            <a:noFill/>
          </p:spPr>
          <p:txBody>
            <a:bodyPr wrap="square" rtlCol="0">
              <a:spAutoFit/>
            </a:bodyPr>
            <a:lstStyle/>
            <a:p>
              <a:r>
                <a:rPr lang="nl-NL" dirty="0" smtClean="0"/>
                <a:t>Lana ?</a:t>
              </a:r>
              <a:endParaRPr lang="nl-NL" dirty="0"/>
            </a:p>
          </p:txBody>
        </p:sp>
        <p:pic>
          <p:nvPicPr>
            <p:cNvPr id="18438" name="Picture 6" descr="C:\P-NSV\1967 Jicin\Pasfotos\1967 Lana.jpg"/>
            <p:cNvPicPr>
              <a:picLocks noChangeAspect="1" noChangeArrowheads="1"/>
            </p:cNvPicPr>
            <p:nvPr/>
          </p:nvPicPr>
          <p:blipFill>
            <a:blip r:embed="rId3" cstate="print"/>
            <a:srcRect/>
            <a:stretch>
              <a:fillRect/>
            </a:stretch>
          </p:blipFill>
          <p:spPr bwMode="auto">
            <a:xfrm>
              <a:off x="6084168" y="2420888"/>
              <a:ext cx="920263" cy="1296144"/>
            </a:xfrm>
            <a:prstGeom prst="rect">
              <a:avLst/>
            </a:prstGeom>
            <a:noFill/>
          </p:spPr>
        </p:pic>
      </p:grpSp>
      <p:grpSp>
        <p:nvGrpSpPr>
          <p:cNvPr id="10" name="Group 21"/>
          <p:cNvGrpSpPr/>
          <p:nvPr/>
        </p:nvGrpSpPr>
        <p:grpSpPr>
          <a:xfrm>
            <a:off x="611560" y="1340768"/>
            <a:ext cx="1584176" cy="1665476"/>
            <a:chOff x="5940152" y="1484784"/>
            <a:chExt cx="1584176" cy="1665476"/>
          </a:xfrm>
        </p:grpSpPr>
        <p:sp>
          <p:nvSpPr>
            <p:cNvPr id="18" name="TextBox 17"/>
            <p:cNvSpPr txBox="1"/>
            <p:nvPr/>
          </p:nvSpPr>
          <p:spPr>
            <a:xfrm>
              <a:off x="6372200" y="2780928"/>
              <a:ext cx="1152128" cy="369332"/>
            </a:xfrm>
            <a:prstGeom prst="rect">
              <a:avLst/>
            </a:prstGeom>
            <a:noFill/>
          </p:spPr>
          <p:txBody>
            <a:bodyPr wrap="square" rtlCol="0">
              <a:spAutoFit/>
            </a:bodyPr>
            <a:lstStyle/>
            <a:p>
              <a:r>
                <a:rPr lang="nl-NL" dirty="0" smtClean="0"/>
                <a:t>Jicina ?</a:t>
              </a:r>
              <a:endParaRPr lang="nl-NL" dirty="0"/>
            </a:p>
          </p:txBody>
        </p:sp>
        <p:pic>
          <p:nvPicPr>
            <p:cNvPr id="18439" name="Picture 7" descr="C:\P-NSV\1967 Jicin\Pasfotos\1967 Jicina.jpg"/>
            <p:cNvPicPr>
              <a:picLocks noChangeAspect="1" noChangeArrowheads="1"/>
            </p:cNvPicPr>
            <p:nvPr/>
          </p:nvPicPr>
          <p:blipFill>
            <a:blip r:embed="rId4" cstate="print"/>
            <a:srcRect/>
            <a:stretch>
              <a:fillRect/>
            </a:stretch>
          </p:blipFill>
          <p:spPr bwMode="auto">
            <a:xfrm>
              <a:off x="5940152" y="1484784"/>
              <a:ext cx="1001566" cy="1296144"/>
            </a:xfrm>
            <a:prstGeom prst="rect">
              <a:avLst/>
            </a:prstGeom>
            <a:noFill/>
          </p:spPr>
        </p:pic>
      </p:grpSp>
      <p:grpSp>
        <p:nvGrpSpPr>
          <p:cNvPr id="35" name="Group 34"/>
          <p:cNvGrpSpPr/>
          <p:nvPr/>
        </p:nvGrpSpPr>
        <p:grpSpPr>
          <a:xfrm>
            <a:off x="3779912" y="3068960"/>
            <a:ext cx="920625" cy="1593468"/>
            <a:chOff x="2483768" y="3068960"/>
            <a:chExt cx="920625" cy="1593468"/>
          </a:xfrm>
        </p:grpSpPr>
        <p:pic>
          <p:nvPicPr>
            <p:cNvPr id="21506" name="Picture 2" descr="C:\P-NSV\1967 Jicin\Pasfotos\1967 Jicin-2.jpg"/>
            <p:cNvPicPr>
              <a:picLocks noChangeAspect="1" noChangeArrowheads="1"/>
            </p:cNvPicPr>
            <p:nvPr/>
          </p:nvPicPr>
          <p:blipFill>
            <a:blip r:embed="rId5" cstate="print"/>
            <a:srcRect/>
            <a:stretch>
              <a:fillRect/>
            </a:stretch>
          </p:blipFill>
          <p:spPr bwMode="auto">
            <a:xfrm>
              <a:off x="2483768" y="3068960"/>
              <a:ext cx="920625" cy="1296144"/>
            </a:xfrm>
            <a:prstGeom prst="rect">
              <a:avLst/>
            </a:prstGeom>
            <a:noFill/>
          </p:spPr>
        </p:pic>
        <p:sp>
          <p:nvSpPr>
            <p:cNvPr id="34" name="TextBox 33"/>
            <p:cNvSpPr txBox="1"/>
            <p:nvPr/>
          </p:nvSpPr>
          <p:spPr>
            <a:xfrm>
              <a:off x="2843808" y="4293096"/>
              <a:ext cx="288032" cy="369332"/>
            </a:xfrm>
            <a:prstGeom prst="rect">
              <a:avLst/>
            </a:prstGeom>
            <a:noFill/>
          </p:spPr>
          <p:txBody>
            <a:bodyPr wrap="square" rtlCol="0">
              <a:spAutoFit/>
            </a:bodyPr>
            <a:lstStyle/>
            <a:p>
              <a:r>
                <a:rPr lang="nl-NL" dirty="0" smtClean="0"/>
                <a:t>?</a:t>
              </a:r>
              <a:endParaRPr lang="nl-NL" dirty="0"/>
            </a:p>
          </p:txBody>
        </p:sp>
      </p:grpSp>
      <p:grpSp>
        <p:nvGrpSpPr>
          <p:cNvPr id="39" name="Group 38"/>
          <p:cNvGrpSpPr/>
          <p:nvPr/>
        </p:nvGrpSpPr>
        <p:grpSpPr>
          <a:xfrm>
            <a:off x="2267744" y="1340769"/>
            <a:ext cx="1014946" cy="1665475"/>
            <a:chOff x="2267744" y="1340769"/>
            <a:chExt cx="1014946" cy="1665475"/>
          </a:xfrm>
        </p:grpSpPr>
        <p:pic>
          <p:nvPicPr>
            <p:cNvPr id="21507" name="Picture 3" descr="C:\P-NSV\1967 Jicin\Pasfotos\1967 Jicin-4.jpg"/>
            <p:cNvPicPr>
              <a:picLocks noChangeAspect="1" noChangeArrowheads="1"/>
            </p:cNvPicPr>
            <p:nvPr/>
          </p:nvPicPr>
          <p:blipFill>
            <a:blip r:embed="rId6" cstate="print"/>
            <a:srcRect/>
            <a:stretch>
              <a:fillRect/>
            </a:stretch>
          </p:blipFill>
          <p:spPr bwMode="auto">
            <a:xfrm>
              <a:off x="2267744" y="1340769"/>
              <a:ext cx="1014946" cy="1296143"/>
            </a:xfrm>
            <a:prstGeom prst="rect">
              <a:avLst/>
            </a:prstGeom>
            <a:noFill/>
          </p:spPr>
        </p:pic>
        <p:sp>
          <p:nvSpPr>
            <p:cNvPr id="38" name="TextBox 37"/>
            <p:cNvSpPr txBox="1"/>
            <p:nvPr/>
          </p:nvSpPr>
          <p:spPr>
            <a:xfrm>
              <a:off x="2627784" y="2636912"/>
              <a:ext cx="288032" cy="369332"/>
            </a:xfrm>
            <a:prstGeom prst="rect">
              <a:avLst/>
            </a:prstGeom>
            <a:noFill/>
          </p:spPr>
          <p:txBody>
            <a:bodyPr wrap="square" rtlCol="0">
              <a:spAutoFit/>
            </a:bodyPr>
            <a:lstStyle/>
            <a:p>
              <a:r>
                <a:rPr lang="nl-NL" dirty="0" smtClean="0"/>
                <a:t>?</a:t>
              </a:r>
              <a:endParaRPr lang="nl-NL" dirty="0"/>
            </a:p>
          </p:txBody>
        </p:sp>
      </p:grpSp>
      <p:grpSp>
        <p:nvGrpSpPr>
          <p:cNvPr id="42" name="Group 41"/>
          <p:cNvGrpSpPr/>
          <p:nvPr/>
        </p:nvGrpSpPr>
        <p:grpSpPr>
          <a:xfrm>
            <a:off x="2267744" y="3068961"/>
            <a:ext cx="1008112" cy="1665475"/>
            <a:chOff x="2267744" y="3068961"/>
            <a:chExt cx="1008112" cy="1665475"/>
          </a:xfrm>
        </p:grpSpPr>
        <p:pic>
          <p:nvPicPr>
            <p:cNvPr id="21509" name="Picture 5" descr="C:\P-NSV\1967 Jicin\Pasfotos\1967 Jicin-5.jpg"/>
            <p:cNvPicPr>
              <a:picLocks noChangeAspect="1" noChangeArrowheads="1"/>
            </p:cNvPicPr>
            <p:nvPr/>
          </p:nvPicPr>
          <p:blipFill>
            <a:blip r:embed="rId7" cstate="print"/>
            <a:srcRect/>
            <a:stretch>
              <a:fillRect/>
            </a:stretch>
          </p:blipFill>
          <p:spPr bwMode="auto">
            <a:xfrm>
              <a:off x="2267744" y="3068961"/>
              <a:ext cx="1008112" cy="1300380"/>
            </a:xfrm>
            <a:prstGeom prst="rect">
              <a:avLst/>
            </a:prstGeom>
            <a:noFill/>
          </p:spPr>
        </p:pic>
        <p:sp>
          <p:nvSpPr>
            <p:cNvPr id="41" name="TextBox 40"/>
            <p:cNvSpPr txBox="1"/>
            <p:nvPr/>
          </p:nvSpPr>
          <p:spPr>
            <a:xfrm>
              <a:off x="2627784" y="4365104"/>
              <a:ext cx="288032" cy="369332"/>
            </a:xfrm>
            <a:prstGeom prst="rect">
              <a:avLst/>
            </a:prstGeom>
            <a:noFill/>
          </p:spPr>
          <p:txBody>
            <a:bodyPr wrap="square" rtlCol="0">
              <a:spAutoFit/>
            </a:bodyPr>
            <a:lstStyle/>
            <a:p>
              <a:r>
                <a:rPr lang="nl-NL" dirty="0" smtClean="0"/>
                <a:t>?</a:t>
              </a:r>
              <a:endParaRPr lang="nl-NL" dirty="0"/>
            </a:p>
          </p:txBody>
        </p:sp>
      </p:grpSp>
      <p:grpSp>
        <p:nvGrpSpPr>
          <p:cNvPr id="48" name="Group 47"/>
          <p:cNvGrpSpPr/>
          <p:nvPr/>
        </p:nvGrpSpPr>
        <p:grpSpPr>
          <a:xfrm>
            <a:off x="3779912" y="1340768"/>
            <a:ext cx="1042082" cy="1593468"/>
            <a:chOff x="3779912" y="1340768"/>
            <a:chExt cx="1042082" cy="1593468"/>
          </a:xfrm>
        </p:grpSpPr>
        <p:pic>
          <p:nvPicPr>
            <p:cNvPr id="21511" name="Picture 7" descr="C:\P-NSV\1967 Jicin\Pasfotos\1967 Jicin-7.jpg"/>
            <p:cNvPicPr>
              <a:picLocks noChangeAspect="1" noChangeArrowheads="1"/>
            </p:cNvPicPr>
            <p:nvPr/>
          </p:nvPicPr>
          <p:blipFill>
            <a:blip r:embed="rId8" cstate="print"/>
            <a:srcRect/>
            <a:stretch>
              <a:fillRect/>
            </a:stretch>
          </p:blipFill>
          <p:spPr bwMode="auto">
            <a:xfrm>
              <a:off x="3779912" y="1340768"/>
              <a:ext cx="1042082" cy="1296144"/>
            </a:xfrm>
            <a:prstGeom prst="rect">
              <a:avLst/>
            </a:prstGeom>
            <a:noFill/>
          </p:spPr>
        </p:pic>
        <p:sp>
          <p:nvSpPr>
            <p:cNvPr id="47" name="TextBox 46"/>
            <p:cNvSpPr txBox="1"/>
            <p:nvPr/>
          </p:nvSpPr>
          <p:spPr>
            <a:xfrm>
              <a:off x="4211960" y="2564904"/>
              <a:ext cx="288032" cy="369332"/>
            </a:xfrm>
            <a:prstGeom prst="rect">
              <a:avLst/>
            </a:prstGeom>
            <a:noFill/>
          </p:spPr>
          <p:txBody>
            <a:bodyPr wrap="square" rtlCol="0">
              <a:spAutoFit/>
            </a:bodyPr>
            <a:lstStyle/>
            <a:p>
              <a:r>
                <a:rPr lang="nl-NL" dirty="0" smtClean="0"/>
                <a:t>?</a:t>
              </a:r>
              <a:endParaRPr lang="nl-NL" dirty="0"/>
            </a:p>
          </p:txBody>
        </p:sp>
      </p:grpSp>
      <p:grpSp>
        <p:nvGrpSpPr>
          <p:cNvPr id="52" name="Group 51"/>
          <p:cNvGrpSpPr/>
          <p:nvPr/>
        </p:nvGrpSpPr>
        <p:grpSpPr>
          <a:xfrm>
            <a:off x="3779912" y="4797152"/>
            <a:ext cx="936104" cy="1665476"/>
            <a:chOff x="3779912" y="4797152"/>
            <a:chExt cx="936104" cy="1665476"/>
          </a:xfrm>
        </p:grpSpPr>
        <p:pic>
          <p:nvPicPr>
            <p:cNvPr id="21512" name="Picture 8" descr="C:\P-NSV\1967 Jicin\Pasfotos\1967 Jicin-8.jpg"/>
            <p:cNvPicPr>
              <a:picLocks noChangeAspect="1" noChangeArrowheads="1"/>
            </p:cNvPicPr>
            <p:nvPr/>
          </p:nvPicPr>
          <p:blipFill>
            <a:blip r:embed="rId9" cstate="print"/>
            <a:srcRect/>
            <a:stretch>
              <a:fillRect/>
            </a:stretch>
          </p:blipFill>
          <p:spPr bwMode="auto">
            <a:xfrm>
              <a:off x="3779912" y="4797152"/>
              <a:ext cx="936104" cy="1370597"/>
            </a:xfrm>
            <a:prstGeom prst="rect">
              <a:avLst/>
            </a:prstGeom>
            <a:noFill/>
          </p:spPr>
        </p:pic>
        <p:sp>
          <p:nvSpPr>
            <p:cNvPr id="51" name="TextBox 50"/>
            <p:cNvSpPr txBox="1"/>
            <p:nvPr/>
          </p:nvSpPr>
          <p:spPr>
            <a:xfrm>
              <a:off x="4139952" y="6093296"/>
              <a:ext cx="288032" cy="369332"/>
            </a:xfrm>
            <a:prstGeom prst="rect">
              <a:avLst/>
            </a:prstGeom>
            <a:noFill/>
          </p:spPr>
          <p:txBody>
            <a:bodyPr wrap="square" rtlCol="0">
              <a:spAutoFit/>
            </a:bodyPr>
            <a:lstStyle/>
            <a:p>
              <a:r>
                <a:rPr lang="nl-NL" dirty="0" smtClean="0"/>
                <a:t>?</a:t>
              </a:r>
              <a:endParaRPr lang="nl-NL" dirty="0"/>
            </a:p>
          </p:txBody>
        </p:sp>
      </p:grpSp>
      <p:grpSp>
        <p:nvGrpSpPr>
          <p:cNvPr id="55" name="Group 54"/>
          <p:cNvGrpSpPr/>
          <p:nvPr/>
        </p:nvGrpSpPr>
        <p:grpSpPr>
          <a:xfrm>
            <a:off x="5076056" y="1340768"/>
            <a:ext cx="1174552" cy="1593468"/>
            <a:chOff x="5076056" y="1340768"/>
            <a:chExt cx="1174552" cy="1593468"/>
          </a:xfrm>
        </p:grpSpPr>
        <p:pic>
          <p:nvPicPr>
            <p:cNvPr id="21513" name="Picture 9" descr="C:\P-NSV\1967 Jicin\Pasfotos\1967 Jicin-10.jpg"/>
            <p:cNvPicPr>
              <a:picLocks noChangeAspect="1" noChangeArrowheads="1"/>
            </p:cNvPicPr>
            <p:nvPr/>
          </p:nvPicPr>
          <p:blipFill>
            <a:blip r:embed="rId10" cstate="print"/>
            <a:srcRect/>
            <a:stretch>
              <a:fillRect/>
            </a:stretch>
          </p:blipFill>
          <p:spPr bwMode="auto">
            <a:xfrm>
              <a:off x="5148064" y="1340768"/>
              <a:ext cx="913780" cy="1292097"/>
            </a:xfrm>
            <a:prstGeom prst="rect">
              <a:avLst/>
            </a:prstGeom>
            <a:noFill/>
          </p:spPr>
        </p:pic>
        <p:sp>
          <p:nvSpPr>
            <p:cNvPr id="54" name="TextBox 53"/>
            <p:cNvSpPr txBox="1"/>
            <p:nvPr/>
          </p:nvSpPr>
          <p:spPr>
            <a:xfrm>
              <a:off x="5076056" y="2564904"/>
              <a:ext cx="1174552" cy="369332"/>
            </a:xfrm>
            <a:prstGeom prst="rect">
              <a:avLst/>
            </a:prstGeom>
            <a:noFill/>
          </p:spPr>
          <p:txBody>
            <a:bodyPr wrap="none" rtlCol="0">
              <a:spAutoFit/>
            </a:bodyPr>
            <a:lstStyle/>
            <a:p>
              <a:r>
                <a:rPr lang="nl-NL" dirty="0" smtClean="0"/>
                <a:t>Jan Rejlek</a:t>
              </a:r>
              <a:endParaRPr lang="nl-NL" dirty="0"/>
            </a:p>
          </p:txBody>
        </p:sp>
      </p:grpSp>
      <p:grpSp>
        <p:nvGrpSpPr>
          <p:cNvPr id="58" name="Group 57"/>
          <p:cNvGrpSpPr/>
          <p:nvPr/>
        </p:nvGrpSpPr>
        <p:grpSpPr>
          <a:xfrm>
            <a:off x="6732240" y="1317039"/>
            <a:ext cx="992728" cy="1617197"/>
            <a:chOff x="6732240" y="1317039"/>
            <a:chExt cx="992728" cy="1617197"/>
          </a:xfrm>
        </p:grpSpPr>
        <p:pic>
          <p:nvPicPr>
            <p:cNvPr id="21514" name="Picture 10" descr="C:\P-NSV\1967 Jicin\Pasfotos\1967 Jicin-11.jpg"/>
            <p:cNvPicPr>
              <a:picLocks noChangeAspect="1" noChangeArrowheads="1"/>
            </p:cNvPicPr>
            <p:nvPr/>
          </p:nvPicPr>
          <p:blipFill>
            <a:blip r:embed="rId11" cstate="print"/>
            <a:srcRect/>
            <a:stretch>
              <a:fillRect/>
            </a:stretch>
          </p:blipFill>
          <p:spPr bwMode="auto">
            <a:xfrm>
              <a:off x="6732240" y="1317039"/>
              <a:ext cx="992728" cy="1319874"/>
            </a:xfrm>
            <a:prstGeom prst="rect">
              <a:avLst/>
            </a:prstGeom>
            <a:noFill/>
          </p:spPr>
        </p:pic>
        <p:sp>
          <p:nvSpPr>
            <p:cNvPr id="57" name="TextBox 56"/>
            <p:cNvSpPr txBox="1"/>
            <p:nvPr/>
          </p:nvSpPr>
          <p:spPr>
            <a:xfrm>
              <a:off x="7164288" y="2564904"/>
              <a:ext cx="288032" cy="369332"/>
            </a:xfrm>
            <a:prstGeom prst="rect">
              <a:avLst/>
            </a:prstGeom>
            <a:noFill/>
          </p:spPr>
          <p:txBody>
            <a:bodyPr wrap="square" rtlCol="0">
              <a:spAutoFit/>
            </a:bodyPr>
            <a:lstStyle/>
            <a:p>
              <a:r>
                <a:rPr lang="nl-NL" dirty="0" smtClean="0"/>
                <a:t>?</a:t>
              </a:r>
              <a:endParaRPr lang="nl-NL" dirty="0"/>
            </a:p>
          </p:txBody>
        </p:sp>
      </p:grpSp>
      <p:grpSp>
        <p:nvGrpSpPr>
          <p:cNvPr id="61" name="Group 60"/>
          <p:cNvGrpSpPr/>
          <p:nvPr/>
        </p:nvGrpSpPr>
        <p:grpSpPr>
          <a:xfrm>
            <a:off x="6804248" y="4797152"/>
            <a:ext cx="936104" cy="1665476"/>
            <a:chOff x="6804248" y="4797152"/>
            <a:chExt cx="936104" cy="1665476"/>
          </a:xfrm>
        </p:grpSpPr>
        <p:pic>
          <p:nvPicPr>
            <p:cNvPr id="21515" name="Picture 11" descr="C:\P-NSV\1967 Jicin\Pasfotos\1967 Jicin-12.jpg"/>
            <p:cNvPicPr>
              <a:picLocks noChangeAspect="1" noChangeArrowheads="1"/>
            </p:cNvPicPr>
            <p:nvPr/>
          </p:nvPicPr>
          <p:blipFill>
            <a:blip r:embed="rId12" cstate="print"/>
            <a:srcRect/>
            <a:stretch>
              <a:fillRect/>
            </a:stretch>
          </p:blipFill>
          <p:spPr bwMode="auto">
            <a:xfrm>
              <a:off x="6804248" y="4797152"/>
              <a:ext cx="896239" cy="1368152"/>
            </a:xfrm>
            <a:prstGeom prst="rect">
              <a:avLst/>
            </a:prstGeom>
            <a:noFill/>
          </p:spPr>
        </p:pic>
        <p:sp>
          <p:nvSpPr>
            <p:cNvPr id="60" name="TextBox 59"/>
            <p:cNvSpPr txBox="1"/>
            <p:nvPr/>
          </p:nvSpPr>
          <p:spPr>
            <a:xfrm>
              <a:off x="6804248" y="6093296"/>
              <a:ext cx="936104" cy="369332"/>
            </a:xfrm>
            <a:prstGeom prst="rect">
              <a:avLst/>
            </a:prstGeom>
            <a:noFill/>
          </p:spPr>
          <p:txBody>
            <a:bodyPr wrap="square" rtlCol="0">
              <a:spAutoFit/>
            </a:bodyPr>
            <a:lstStyle/>
            <a:p>
              <a:pPr algn="ctr"/>
              <a:r>
                <a:rPr lang="nl-NL" dirty="0" smtClean="0"/>
                <a:t>Kitchen</a:t>
              </a:r>
              <a:endParaRPr lang="nl-NL" dirty="0"/>
            </a:p>
          </p:txBody>
        </p:sp>
      </p:grpSp>
      <p:grpSp>
        <p:nvGrpSpPr>
          <p:cNvPr id="64" name="Group 63"/>
          <p:cNvGrpSpPr/>
          <p:nvPr/>
        </p:nvGrpSpPr>
        <p:grpSpPr>
          <a:xfrm>
            <a:off x="5148064" y="4797152"/>
            <a:ext cx="1080916" cy="1665476"/>
            <a:chOff x="5148064" y="4797152"/>
            <a:chExt cx="1080916" cy="1665476"/>
          </a:xfrm>
        </p:grpSpPr>
        <p:pic>
          <p:nvPicPr>
            <p:cNvPr id="21516" name="Picture 12" descr="C:\P-NSV\1967 Jicin\Pasfotos\1967 Jicin-13.jpg"/>
            <p:cNvPicPr>
              <a:picLocks noChangeAspect="1" noChangeArrowheads="1"/>
            </p:cNvPicPr>
            <p:nvPr/>
          </p:nvPicPr>
          <p:blipFill>
            <a:blip r:embed="rId13" cstate="print"/>
            <a:srcRect/>
            <a:stretch>
              <a:fillRect/>
            </a:stretch>
          </p:blipFill>
          <p:spPr bwMode="auto">
            <a:xfrm>
              <a:off x="5148064" y="4797152"/>
              <a:ext cx="1080916" cy="1368152"/>
            </a:xfrm>
            <a:prstGeom prst="rect">
              <a:avLst/>
            </a:prstGeom>
            <a:noFill/>
          </p:spPr>
        </p:pic>
        <p:sp>
          <p:nvSpPr>
            <p:cNvPr id="63" name="TextBox 62"/>
            <p:cNvSpPr txBox="1"/>
            <p:nvPr/>
          </p:nvSpPr>
          <p:spPr>
            <a:xfrm>
              <a:off x="5580112" y="6093296"/>
              <a:ext cx="360040" cy="369332"/>
            </a:xfrm>
            <a:prstGeom prst="rect">
              <a:avLst/>
            </a:prstGeom>
            <a:noFill/>
          </p:spPr>
          <p:txBody>
            <a:bodyPr wrap="square" rtlCol="0">
              <a:spAutoFit/>
            </a:bodyPr>
            <a:lstStyle/>
            <a:p>
              <a:r>
                <a:rPr lang="nl-NL" dirty="0" smtClean="0"/>
                <a:t>?</a:t>
              </a:r>
              <a:endParaRPr lang="nl-NL" dirty="0"/>
            </a:p>
          </p:txBody>
        </p:sp>
      </p:grpSp>
      <p:grpSp>
        <p:nvGrpSpPr>
          <p:cNvPr id="67" name="Group 66"/>
          <p:cNvGrpSpPr/>
          <p:nvPr/>
        </p:nvGrpSpPr>
        <p:grpSpPr>
          <a:xfrm>
            <a:off x="6444208" y="2996952"/>
            <a:ext cx="1512168" cy="1665476"/>
            <a:chOff x="6444208" y="2996952"/>
            <a:chExt cx="1512168" cy="1665476"/>
          </a:xfrm>
        </p:grpSpPr>
        <p:pic>
          <p:nvPicPr>
            <p:cNvPr id="21517" name="Picture 13" descr="C:\P-NSV\1967 Jicin\Pasfotos\1967 Jicin-14.jpg"/>
            <p:cNvPicPr>
              <a:picLocks noChangeAspect="1" noChangeArrowheads="1"/>
            </p:cNvPicPr>
            <p:nvPr/>
          </p:nvPicPr>
          <p:blipFill>
            <a:blip r:embed="rId14" cstate="print"/>
            <a:srcRect/>
            <a:stretch>
              <a:fillRect/>
            </a:stretch>
          </p:blipFill>
          <p:spPr bwMode="auto">
            <a:xfrm>
              <a:off x="6732240" y="2996952"/>
              <a:ext cx="993280" cy="1381006"/>
            </a:xfrm>
            <a:prstGeom prst="rect">
              <a:avLst/>
            </a:prstGeom>
            <a:noFill/>
          </p:spPr>
        </p:pic>
        <p:sp>
          <p:nvSpPr>
            <p:cNvPr id="66" name="TextBox 65"/>
            <p:cNvSpPr txBox="1"/>
            <p:nvPr/>
          </p:nvSpPr>
          <p:spPr>
            <a:xfrm>
              <a:off x="6444208" y="4293096"/>
              <a:ext cx="1512168" cy="369332"/>
            </a:xfrm>
            <a:prstGeom prst="rect">
              <a:avLst/>
            </a:prstGeom>
            <a:noFill/>
          </p:spPr>
          <p:txBody>
            <a:bodyPr wrap="square" rtlCol="0">
              <a:spAutoFit/>
            </a:bodyPr>
            <a:lstStyle/>
            <a:p>
              <a:r>
                <a:rPr lang="nl-NL" dirty="0" smtClean="0"/>
                <a:t>Heda Kynlova</a:t>
              </a:r>
              <a:endParaRPr lang="nl-NL" dirty="0"/>
            </a:p>
          </p:txBody>
        </p:sp>
      </p:grpSp>
      <p:sp>
        <p:nvSpPr>
          <p:cNvPr id="68" name="TextBox 67"/>
          <p:cNvSpPr txBox="1"/>
          <p:nvPr/>
        </p:nvSpPr>
        <p:spPr>
          <a:xfrm>
            <a:off x="8244408" y="6381328"/>
            <a:ext cx="720080" cy="369332"/>
          </a:xfrm>
          <a:prstGeom prst="rect">
            <a:avLst/>
          </a:prstGeom>
          <a:noFill/>
        </p:spPr>
        <p:txBody>
          <a:bodyPr wrap="square" rtlCol="0">
            <a:spAutoFit/>
          </a:bodyPr>
          <a:lstStyle/>
          <a:p>
            <a:r>
              <a:rPr lang="nl-NL" dirty="0" smtClean="0">
                <a:solidFill>
                  <a:schemeClr val="accent6">
                    <a:lumMod val="75000"/>
                  </a:schemeClr>
                </a:solidFill>
                <a:hlinkClick r:id="rId15" action="ppaction://hlinksldjump"/>
              </a:rPr>
              <a:t>Back</a:t>
            </a:r>
            <a:endParaRPr lang="nl-NL" dirty="0">
              <a:solidFill>
                <a:schemeClr val="accent6">
                  <a:lumMod val="75000"/>
                </a:schemeClr>
              </a:solidFill>
            </a:endParaRPr>
          </a:p>
        </p:txBody>
      </p:sp>
      <p:grpSp>
        <p:nvGrpSpPr>
          <p:cNvPr id="50" name="Group 49"/>
          <p:cNvGrpSpPr/>
          <p:nvPr/>
        </p:nvGrpSpPr>
        <p:grpSpPr>
          <a:xfrm>
            <a:off x="5148064" y="3068960"/>
            <a:ext cx="936104" cy="1593468"/>
            <a:chOff x="5148064" y="3068960"/>
            <a:chExt cx="936104" cy="1593468"/>
          </a:xfrm>
        </p:grpSpPr>
        <p:pic>
          <p:nvPicPr>
            <p:cNvPr id="29698" name="Picture 2" descr="C:\P-NSV\1967 Jicin\Pasfotos\1967 Jicin-18.jpg"/>
            <p:cNvPicPr>
              <a:picLocks noChangeAspect="1" noChangeArrowheads="1"/>
            </p:cNvPicPr>
            <p:nvPr/>
          </p:nvPicPr>
          <p:blipFill>
            <a:blip r:embed="rId16" cstate="print"/>
            <a:srcRect/>
            <a:stretch>
              <a:fillRect/>
            </a:stretch>
          </p:blipFill>
          <p:spPr bwMode="auto">
            <a:xfrm>
              <a:off x="5148064" y="3068960"/>
              <a:ext cx="936104" cy="1319276"/>
            </a:xfrm>
            <a:prstGeom prst="rect">
              <a:avLst/>
            </a:prstGeom>
            <a:noFill/>
          </p:spPr>
        </p:pic>
        <p:sp>
          <p:nvSpPr>
            <p:cNvPr id="49" name="TextBox 48"/>
            <p:cNvSpPr txBox="1"/>
            <p:nvPr/>
          </p:nvSpPr>
          <p:spPr>
            <a:xfrm>
              <a:off x="5436096" y="4293096"/>
              <a:ext cx="288032" cy="369332"/>
            </a:xfrm>
            <a:prstGeom prst="rect">
              <a:avLst/>
            </a:prstGeom>
            <a:noFill/>
          </p:spPr>
          <p:txBody>
            <a:bodyPr wrap="square" rtlCol="0">
              <a:spAutoFit/>
            </a:bodyPr>
            <a:lstStyle/>
            <a:p>
              <a:r>
                <a:rPr lang="nl-NL" dirty="0" smtClean="0"/>
                <a:t>?</a:t>
              </a:r>
              <a:endParaRPr lang="nl-NL" dirty="0"/>
            </a:p>
          </p:txBody>
        </p:sp>
      </p:grpSp>
      <p:grpSp>
        <p:nvGrpSpPr>
          <p:cNvPr id="56" name="Group 55"/>
          <p:cNvGrpSpPr/>
          <p:nvPr/>
        </p:nvGrpSpPr>
        <p:grpSpPr>
          <a:xfrm>
            <a:off x="2284382" y="4797152"/>
            <a:ext cx="996674" cy="1593468"/>
            <a:chOff x="2284382" y="4797152"/>
            <a:chExt cx="996674" cy="1593468"/>
          </a:xfrm>
        </p:grpSpPr>
        <p:pic>
          <p:nvPicPr>
            <p:cNvPr id="29699" name="Picture 3" descr="C:\P-NSV\1967 Jicin\Pasfotos\1967 Jicin-19.jpg"/>
            <p:cNvPicPr>
              <a:picLocks noChangeAspect="1" noChangeArrowheads="1"/>
            </p:cNvPicPr>
            <p:nvPr/>
          </p:nvPicPr>
          <p:blipFill>
            <a:blip r:embed="rId17" cstate="print"/>
            <a:srcRect/>
            <a:stretch>
              <a:fillRect/>
            </a:stretch>
          </p:blipFill>
          <p:spPr bwMode="auto">
            <a:xfrm>
              <a:off x="2284382" y="4797152"/>
              <a:ext cx="996674" cy="1296144"/>
            </a:xfrm>
            <a:prstGeom prst="rect">
              <a:avLst/>
            </a:prstGeom>
            <a:noFill/>
          </p:spPr>
        </p:pic>
        <p:sp>
          <p:nvSpPr>
            <p:cNvPr id="53" name="TextBox 52"/>
            <p:cNvSpPr txBox="1"/>
            <p:nvPr/>
          </p:nvSpPr>
          <p:spPr>
            <a:xfrm>
              <a:off x="2627784" y="6021288"/>
              <a:ext cx="288032" cy="369332"/>
            </a:xfrm>
            <a:prstGeom prst="rect">
              <a:avLst/>
            </a:prstGeom>
            <a:noFill/>
          </p:spPr>
          <p:txBody>
            <a:bodyPr wrap="square" rtlCol="0">
              <a:spAutoFit/>
            </a:bodyPr>
            <a:lstStyle/>
            <a:p>
              <a:r>
                <a:rPr lang="nl-NL" dirty="0" smtClean="0"/>
                <a:t>?</a:t>
              </a:r>
              <a:endParaRPr lang="nl-NL" dirty="0"/>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772816"/>
            <a:ext cx="8136904" cy="1427386"/>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Trip planed 18 September – 25 September 2017</a:t>
            </a:r>
            <a:endParaRPr lang="nl-N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3554" name="Picture 2" descr="C:\P-NSV\1967 Jicin\1967 Wapen JICIN.jpg"/>
          <p:cNvPicPr>
            <a:picLocks noChangeAspect="1" noChangeArrowheads="1"/>
          </p:cNvPicPr>
          <p:nvPr/>
        </p:nvPicPr>
        <p:blipFill>
          <a:blip r:embed="rId2" cstate="print"/>
          <a:srcRect/>
          <a:stretch>
            <a:fillRect/>
          </a:stretch>
        </p:blipFill>
        <p:spPr bwMode="auto">
          <a:xfrm>
            <a:off x="2555776" y="2420888"/>
            <a:ext cx="3531024" cy="3531024"/>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prst="angle"/>
          </a:sp3d>
        </p:spPr>
      </p:pic>
      <p:sp>
        <p:nvSpPr>
          <p:cNvPr id="7" name="Rectangle 6"/>
          <p:cNvSpPr/>
          <p:nvPr/>
        </p:nvSpPr>
        <p:spPr>
          <a:xfrm>
            <a:off x="2001405" y="332656"/>
            <a:ext cx="5292987" cy="646331"/>
          </a:xfrm>
          <a:prstGeom prst="rect">
            <a:avLst/>
          </a:prstGeom>
          <a:noFill/>
        </p:spPr>
        <p:txBody>
          <a:bodyPr wrap="none" lIns="91440" tIns="45720" rIns="91440" bIns="45720">
            <a:spAutoFit/>
          </a:bodyPr>
          <a:lstStyle/>
          <a:p>
            <a:pPr algn="ctr"/>
            <a:r>
              <a:rPr lang="nl-NL" sz="3600" cap="all" dirty="0" smtClean="0">
                <a:solidFill>
                  <a:schemeClr val="tx2"/>
                </a:solidFill>
                <a:effectLst>
                  <a:reflection blurRad="12700" stA="48000" endA="300" endPos="55000" dir="5400000" sy="-90000" algn="bl" rotWithShape="0"/>
                </a:effectLst>
                <a:latin typeface="+mj-lt"/>
                <a:ea typeface="+mj-ea"/>
                <a:cs typeface="+mj-cs"/>
              </a:rPr>
              <a:t>We hope to meet again</a:t>
            </a:r>
            <a:endParaRPr lang="nl-NL" sz="3600" cap="all" dirty="0">
              <a:solidFill>
                <a:schemeClr val="tx2"/>
              </a:solidFill>
              <a:effectLst>
                <a:reflection blurRad="12700" stA="48000" endA="300" endPos="55000" dir="5400000" sy="-90000" algn="bl" rotWithShape="0"/>
              </a:effectLst>
              <a:latin typeface="+mj-lt"/>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Contact information</a:t>
            </a:r>
            <a:endParaRPr lang="nl-NL" dirty="0"/>
          </a:p>
        </p:txBody>
      </p:sp>
      <p:sp>
        <p:nvSpPr>
          <p:cNvPr id="3" name="Content Placeholder 2"/>
          <p:cNvSpPr>
            <a:spLocks noGrp="1"/>
          </p:cNvSpPr>
          <p:nvPr>
            <p:ph idx="1"/>
          </p:nvPr>
        </p:nvSpPr>
        <p:spPr>
          <a:xfrm>
            <a:off x="304800" y="1554162"/>
            <a:ext cx="3835152" cy="4525963"/>
          </a:xfrm>
        </p:spPr>
        <p:txBody>
          <a:bodyPr>
            <a:normAutofit/>
          </a:bodyPr>
          <a:lstStyle/>
          <a:p>
            <a:pPr algn="ctr">
              <a:buNone/>
            </a:pPr>
            <a:r>
              <a:rPr lang="nl-NL" sz="2400" b="1" dirty="0" smtClean="0"/>
              <a:t>Nijmegen</a:t>
            </a:r>
          </a:p>
          <a:p>
            <a:pPr algn="ctr">
              <a:buNone/>
            </a:pPr>
            <a:r>
              <a:rPr lang="nl-NL" sz="2000" u="sng" dirty="0" smtClean="0"/>
              <a:t>René Martens</a:t>
            </a:r>
          </a:p>
          <a:p>
            <a:pPr algn="ctr">
              <a:buNone/>
            </a:pPr>
            <a:r>
              <a:rPr lang="nl-NL" sz="2000" dirty="0" smtClean="0"/>
              <a:t>Mob +31 651 418 633</a:t>
            </a:r>
          </a:p>
          <a:p>
            <a:pPr algn="ctr">
              <a:buNone/>
            </a:pPr>
            <a:r>
              <a:rPr lang="nl-NL" sz="2000" dirty="0" smtClean="0"/>
              <a:t>Mail ramhgoc@gmail.com</a:t>
            </a:r>
          </a:p>
          <a:p>
            <a:pPr algn="ctr">
              <a:buNone/>
            </a:pPr>
            <a:endParaRPr lang="nl-NL" sz="2000" dirty="0" smtClean="0"/>
          </a:p>
          <a:p>
            <a:pPr algn="ctr">
              <a:buNone/>
            </a:pPr>
            <a:r>
              <a:rPr lang="nl-NL" sz="2000" u="sng" dirty="0" smtClean="0"/>
              <a:t>Guus Houtzager</a:t>
            </a:r>
          </a:p>
          <a:p>
            <a:pPr algn="ctr">
              <a:buNone/>
            </a:pPr>
            <a:r>
              <a:rPr lang="nl-NL" sz="2000" dirty="0" smtClean="0"/>
              <a:t>Mob +31 646 714 301</a:t>
            </a:r>
          </a:p>
          <a:p>
            <a:pPr algn="ctr">
              <a:buNone/>
            </a:pPr>
            <a:r>
              <a:rPr lang="nl-NL" sz="2000" dirty="0" smtClean="0"/>
              <a:t>Mail ghoutzager@hetnet.nl</a:t>
            </a:r>
            <a:endParaRPr lang="nl-NL" sz="2000" dirty="0"/>
          </a:p>
        </p:txBody>
      </p:sp>
      <p:sp>
        <p:nvSpPr>
          <p:cNvPr id="4" name="TextBox 3"/>
          <p:cNvSpPr txBox="1"/>
          <p:nvPr/>
        </p:nvSpPr>
        <p:spPr>
          <a:xfrm>
            <a:off x="4211960" y="1628800"/>
            <a:ext cx="4104456" cy="5693866"/>
          </a:xfrm>
          <a:prstGeom prst="rect">
            <a:avLst/>
          </a:prstGeom>
          <a:noFill/>
        </p:spPr>
        <p:txBody>
          <a:bodyPr wrap="square" rtlCol="0">
            <a:spAutoFit/>
          </a:bodyPr>
          <a:lstStyle/>
          <a:p>
            <a:pPr algn="ctr"/>
            <a:r>
              <a:rPr lang="nl-NL" sz="2400" b="1" dirty="0" smtClean="0"/>
              <a:t>Jicin</a:t>
            </a:r>
          </a:p>
          <a:p>
            <a:pPr algn="ctr"/>
            <a:r>
              <a:rPr lang="nl-NL" sz="2000" u="sng" dirty="0" smtClean="0"/>
              <a:t>Milan Kouba</a:t>
            </a:r>
            <a:r>
              <a:rPr lang="nl-NL" sz="2000" dirty="0" smtClean="0"/>
              <a:t/>
            </a:r>
            <a:br>
              <a:rPr lang="nl-NL" sz="2000" dirty="0" smtClean="0"/>
            </a:br>
            <a:r>
              <a:rPr lang="nl-NL" sz="2000" dirty="0" smtClean="0"/>
              <a:t>Mail kouba@gymjc.cz</a:t>
            </a:r>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smtClean="0"/>
          </a:p>
          <a:p>
            <a:pPr algn="ctr"/>
            <a:endParaRPr lang="nl-NL" sz="2000" dirty="0"/>
          </a:p>
        </p:txBody>
      </p:sp>
      <p:sp>
        <p:nvSpPr>
          <p:cNvPr id="5" name="Rectangle 4"/>
          <p:cNvSpPr/>
          <p:nvPr/>
        </p:nvSpPr>
        <p:spPr>
          <a:xfrm>
            <a:off x="4499992" y="2852936"/>
            <a:ext cx="3600400" cy="1200329"/>
          </a:xfrm>
          <a:prstGeom prst="rect">
            <a:avLst/>
          </a:prstGeom>
        </p:spPr>
        <p:txBody>
          <a:bodyPr wrap="square">
            <a:spAutoFit/>
          </a:bodyPr>
          <a:lstStyle/>
          <a:p>
            <a:pPr algn="ctr"/>
            <a:r>
              <a:rPr lang="nl-NL" dirty="0" smtClean="0"/>
              <a:t>Homole Camp</a:t>
            </a:r>
          </a:p>
          <a:p>
            <a:pPr algn="ctr"/>
            <a:r>
              <a:rPr lang="nl-NL" u="sng" dirty="0" smtClean="0"/>
              <a:t>Oldřich Vocásek</a:t>
            </a:r>
            <a:r>
              <a:rPr lang="nl-NL" dirty="0" smtClean="0"/>
              <a:t/>
            </a:r>
            <a:br>
              <a:rPr lang="nl-NL" dirty="0" smtClean="0"/>
            </a:br>
            <a:r>
              <a:rPr lang="nl-NL" dirty="0" smtClean="0"/>
              <a:t>mobil: 737 270 329</a:t>
            </a:r>
            <a:br>
              <a:rPr lang="nl-NL" dirty="0" smtClean="0"/>
            </a:br>
            <a:r>
              <a:rPr lang="nl-NL" dirty="0" smtClean="0"/>
              <a:t>Mail: homole@sport-jicin.cz </a:t>
            </a:r>
            <a:endParaRPr lang="nl-NL"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Some extra</a:t>
            </a:r>
            <a:endParaRPr lang="nl-NL" dirty="0"/>
          </a:p>
        </p:txBody>
      </p:sp>
      <p:sp>
        <p:nvSpPr>
          <p:cNvPr id="3" name="Content Placeholder 2"/>
          <p:cNvSpPr>
            <a:spLocks noGrp="1"/>
          </p:cNvSpPr>
          <p:nvPr>
            <p:ph idx="1"/>
          </p:nvPr>
        </p:nvSpPr>
        <p:spPr>
          <a:xfrm>
            <a:off x="2555776" y="1554162"/>
            <a:ext cx="6435824" cy="4525963"/>
          </a:xfrm>
        </p:spPr>
        <p:txBody>
          <a:bodyPr>
            <a:normAutofit/>
          </a:bodyPr>
          <a:lstStyle/>
          <a:p>
            <a:pPr>
              <a:buNone/>
            </a:pPr>
            <a:r>
              <a:rPr lang="nl-NL" sz="2000" dirty="0" smtClean="0"/>
              <a:t>Finally I found my old diaframes with the pictures from 1967.</a:t>
            </a:r>
          </a:p>
          <a:p>
            <a:pPr>
              <a:buNone/>
            </a:pPr>
            <a:r>
              <a:rPr lang="nl-NL" sz="2000" dirty="0" smtClean="0"/>
              <a:t>You can easy copy–paste the pictures as single file.</a:t>
            </a:r>
          </a:p>
          <a:p>
            <a:pPr>
              <a:buNone/>
            </a:pPr>
            <a:r>
              <a:rPr lang="nl-NL" sz="2000" dirty="0" smtClean="0"/>
              <a:t>And thanks to Carla Klaassen for pictures and text support.</a:t>
            </a:r>
          </a:p>
          <a:p>
            <a:pPr>
              <a:buNone/>
            </a:pPr>
            <a:r>
              <a:rPr lang="nl-NL" sz="1400" i="1" dirty="0" smtClean="0"/>
              <a:t>René Martens</a:t>
            </a:r>
            <a:endParaRPr lang="nl-NL" sz="1400" i="1" dirty="0"/>
          </a:p>
        </p:txBody>
      </p:sp>
      <p:pic>
        <p:nvPicPr>
          <p:cNvPr id="1026" name="Picture 2" descr="C:\RAM Image Files\RAM Photos\HGoC Relaties\Rene Martens 2014.jpg"/>
          <p:cNvPicPr>
            <a:picLocks noChangeAspect="1" noChangeArrowheads="1"/>
          </p:cNvPicPr>
          <p:nvPr/>
        </p:nvPicPr>
        <p:blipFill>
          <a:blip r:embed="rId2" cstate="print"/>
          <a:srcRect/>
          <a:stretch>
            <a:fillRect/>
          </a:stretch>
        </p:blipFill>
        <p:spPr bwMode="auto">
          <a:xfrm>
            <a:off x="827584" y="1484784"/>
            <a:ext cx="1371600" cy="1917700"/>
          </a:xfrm>
          <a:prstGeom prst="rect">
            <a:avLst/>
          </a:prstGeom>
          <a:noFill/>
          <a:ln>
            <a:solidFill>
              <a:schemeClr val="accent1"/>
            </a:solidFill>
          </a:ln>
        </p:spPr>
      </p:pic>
      <p:pic>
        <p:nvPicPr>
          <p:cNvPr id="4" name="Picture 2" descr="C:\P-NSV\1967 Jicin\Locaties Jicin\Gelderlander Alex 170203.jpg"/>
          <p:cNvPicPr>
            <a:picLocks noChangeAspect="1" noChangeArrowheads="1"/>
          </p:cNvPicPr>
          <p:nvPr/>
        </p:nvPicPr>
        <p:blipFill>
          <a:blip r:embed="rId3" cstate="print"/>
          <a:srcRect/>
          <a:stretch>
            <a:fillRect/>
          </a:stretch>
        </p:blipFill>
        <p:spPr bwMode="auto">
          <a:xfrm>
            <a:off x="827584" y="3573016"/>
            <a:ext cx="2038722" cy="2857934"/>
          </a:xfrm>
          <a:prstGeom prst="rect">
            <a:avLst/>
          </a:prstGeom>
          <a:noFill/>
        </p:spPr>
      </p:pic>
      <p:sp>
        <p:nvSpPr>
          <p:cNvPr id="6" name="TextBox 5"/>
          <p:cNvSpPr txBox="1"/>
          <p:nvPr/>
        </p:nvSpPr>
        <p:spPr>
          <a:xfrm>
            <a:off x="2987824" y="3645024"/>
            <a:ext cx="4104456" cy="738664"/>
          </a:xfrm>
          <a:prstGeom prst="rect">
            <a:avLst/>
          </a:prstGeom>
          <a:noFill/>
        </p:spPr>
        <p:txBody>
          <a:bodyPr wrap="square" rtlCol="0">
            <a:spAutoFit/>
          </a:bodyPr>
          <a:lstStyle/>
          <a:p>
            <a:r>
              <a:rPr lang="nl-NL" sz="1400" dirty="0" smtClean="0"/>
              <a:t>Our annonce in De Gelderlander 03 Februari 2017.</a:t>
            </a:r>
          </a:p>
          <a:p>
            <a:r>
              <a:rPr lang="nl-NL" sz="1400" dirty="0" smtClean="0"/>
              <a:t>We have found Alex, Hetty &amp; Wout(er) again, a great result.</a:t>
            </a:r>
            <a:endParaRPr lang="nl-NL"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Het Dagboek</a:t>
            </a:r>
            <a:endParaRPr lang="nl-NL" dirty="0"/>
          </a:p>
        </p:txBody>
      </p:sp>
      <p:sp>
        <p:nvSpPr>
          <p:cNvPr id="3" name="Content Placeholder 2"/>
          <p:cNvSpPr>
            <a:spLocks noGrp="1"/>
          </p:cNvSpPr>
          <p:nvPr>
            <p:ph idx="1"/>
          </p:nvPr>
        </p:nvSpPr>
        <p:spPr/>
        <p:txBody>
          <a:bodyPr>
            <a:normAutofit fontScale="85000" lnSpcReduction="20000"/>
          </a:bodyPr>
          <a:lstStyle/>
          <a:p>
            <a:pPr>
              <a:buNone/>
            </a:pPr>
            <a:r>
              <a:rPr lang="nl-NL" sz="1900" i="1" dirty="0" smtClean="0">
                <a:solidFill>
                  <a:srgbClr val="C00000"/>
                </a:solidFill>
              </a:rPr>
              <a:t>Notities van onze NSV schoolreis naar Jicin in 1967 van Carla Klaassen.</a:t>
            </a:r>
          </a:p>
          <a:p>
            <a:pPr>
              <a:buNone/>
            </a:pPr>
            <a:r>
              <a:rPr lang="nl-NL" sz="1600" dirty="0" smtClean="0"/>
              <a:t> </a:t>
            </a:r>
          </a:p>
          <a:p>
            <a:pPr>
              <a:buNone/>
            </a:pPr>
            <a:r>
              <a:rPr lang="nl-NL" sz="1600" b="1" u="sng" dirty="0" smtClean="0"/>
              <a:t>Donderdag 22 juni</a:t>
            </a:r>
          </a:p>
          <a:p>
            <a:pPr>
              <a:buNone/>
            </a:pPr>
            <a:r>
              <a:rPr lang="nl-NL" sz="1600" dirty="0" smtClean="0"/>
              <a:t>08.05  Wij zitten nu achter Emmerich.  Onze chauffeur heet Sjaan en is een echte Brabander.</a:t>
            </a:r>
          </a:p>
          <a:p>
            <a:pPr>
              <a:buNone/>
            </a:pPr>
            <a:r>
              <a:rPr lang="nl-NL" sz="1600" dirty="0" smtClean="0"/>
              <a:t>       De zon schijnt nu lekker, erg warm.</a:t>
            </a:r>
          </a:p>
          <a:p>
            <a:pPr>
              <a:buNone/>
            </a:pPr>
            <a:r>
              <a:rPr lang="nl-NL" sz="1600" dirty="0" smtClean="0"/>
              <a:t> </a:t>
            </a:r>
          </a:p>
          <a:p>
            <a:pPr>
              <a:buNone/>
            </a:pPr>
            <a:r>
              <a:rPr lang="nl-NL" sz="1600" dirty="0" smtClean="0"/>
              <a:t>10-11  Raststätte Siegburg.  Ik heb me voor een Orangensaft laten afzetten voor DM 2,20!</a:t>
            </a:r>
          </a:p>
          <a:p>
            <a:pPr>
              <a:buNone/>
            </a:pPr>
            <a:r>
              <a:rPr lang="nl-NL" sz="1600" dirty="0" smtClean="0"/>
              <a:t>       Om 2 uur gepauzeerd in Raststätte Weiskirchen vlak bij Frankfurt.</a:t>
            </a:r>
          </a:p>
          <a:p>
            <a:pPr>
              <a:buNone/>
            </a:pPr>
            <a:r>
              <a:rPr lang="nl-NL" sz="1600" dirty="0" smtClean="0"/>
              <a:t> </a:t>
            </a:r>
          </a:p>
          <a:p>
            <a:pPr>
              <a:buNone/>
            </a:pPr>
            <a:r>
              <a:rPr lang="nl-NL" sz="1600" dirty="0" smtClean="0"/>
              <a:t>Om 4 uur in de Jeugdherberg in Kitzingen aangekomen. Tot 7 uur (eten) waren we vrij.  De rest is gaan zwemmen en om half 8 gaan eten. De stad in, 9 uur terug en om 10 uur gaan slapen. </a:t>
            </a:r>
          </a:p>
          <a:p>
            <a:pPr>
              <a:buNone/>
            </a:pPr>
            <a:endParaRPr lang="nl-NL" sz="1600" dirty="0" smtClean="0"/>
          </a:p>
          <a:p>
            <a:pPr>
              <a:buNone/>
            </a:pPr>
            <a:r>
              <a:rPr lang="nl-NL" sz="1600" b="1" u="sng" dirty="0" smtClean="0"/>
              <a:t>Vrijdag 23 juni</a:t>
            </a:r>
          </a:p>
          <a:p>
            <a:pPr>
              <a:buNone/>
            </a:pPr>
            <a:r>
              <a:rPr lang="nl-NL" sz="1600" dirty="0" smtClean="0"/>
              <a:t>Om 5 uur wakker. Om half 8 vertrokken zonder lunchpakket. Om half 11 gepauzeerd in Salsach. Om kwart over 12 bij Weidhaus (grens).  Om 5 voor 1 bij Rozvadov.  Pilzen om half 3. Erg armoedig. Twee  Amerikaanse lifters vanaf de grens. Om kwart over 3 gepauzeerd in een plaatsje tussen Pilzen en Praha.</a:t>
            </a:r>
          </a:p>
          <a:p>
            <a:pPr>
              <a:buNone/>
            </a:pPr>
            <a:r>
              <a:rPr lang="nl-NL" sz="1600" dirty="0" smtClean="0"/>
              <a:t> </a:t>
            </a:r>
          </a:p>
          <a:p>
            <a:pPr>
              <a:buNone/>
            </a:pPr>
            <a:r>
              <a:rPr lang="nl-NL" sz="1600" dirty="0" smtClean="0"/>
              <a:t>Aankomst Praag 5 uur en om 6 uur door naar Jicin waar we om 8 uur ontvangen werden met bloemen en een zangkoor in de school. </a:t>
            </a:r>
          </a:p>
          <a:p>
            <a:pPr>
              <a:buNone/>
            </a:pPr>
            <a:r>
              <a:rPr lang="nl-NL" sz="1600" dirty="0" smtClean="0"/>
              <a:t> </a:t>
            </a:r>
          </a:p>
          <a:p>
            <a:pPr>
              <a:buNone/>
            </a:pPr>
            <a:r>
              <a:rPr lang="nl-NL" sz="1600" dirty="0" smtClean="0"/>
              <a:t>Ik ben misselijk geworden.</a:t>
            </a:r>
          </a:p>
          <a:p>
            <a:endParaRPr lang="nl-NL"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A long Friendship</a:t>
            </a:r>
            <a:endParaRPr lang="nl-NL" dirty="0"/>
          </a:p>
        </p:txBody>
      </p:sp>
      <p:sp>
        <p:nvSpPr>
          <p:cNvPr id="3" name="Content Placeholder 2"/>
          <p:cNvSpPr>
            <a:spLocks noGrp="1"/>
          </p:cNvSpPr>
          <p:nvPr>
            <p:ph idx="1"/>
          </p:nvPr>
        </p:nvSpPr>
        <p:spPr>
          <a:xfrm>
            <a:off x="827584" y="1554163"/>
            <a:ext cx="8164016" cy="650702"/>
          </a:xfrm>
        </p:spPr>
        <p:txBody>
          <a:bodyPr/>
          <a:lstStyle/>
          <a:p>
            <a:pPr algn="ctr">
              <a:buNone/>
            </a:pPr>
            <a:r>
              <a:rPr lang="nl-NL" sz="2800" dirty="0" smtClean="0"/>
              <a:t>Carla and Lida did stay friends over all the years.</a:t>
            </a:r>
          </a:p>
          <a:p>
            <a:pPr>
              <a:buNone/>
            </a:pPr>
            <a:endParaRPr lang="nl-NL" dirty="0"/>
          </a:p>
        </p:txBody>
      </p:sp>
      <p:pic>
        <p:nvPicPr>
          <p:cNvPr id="1026" name="Picture 2" descr="C:\P-NSV\1967 Jicin\Carla Foto's\1969 Karinthië-2.jpg"/>
          <p:cNvPicPr>
            <a:picLocks noChangeAspect="1" noChangeArrowheads="1"/>
          </p:cNvPicPr>
          <p:nvPr/>
        </p:nvPicPr>
        <p:blipFill>
          <a:blip r:embed="rId2" cstate="print"/>
          <a:srcRect/>
          <a:stretch>
            <a:fillRect/>
          </a:stretch>
        </p:blipFill>
        <p:spPr bwMode="auto">
          <a:xfrm>
            <a:off x="827585" y="2204864"/>
            <a:ext cx="3672408" cy="2614041"/>
          </a:xfrm>
          <a:prstGeom prst="rect">
            <a:avLst/>
          </a:prstGeom>
          <a:noFill/>
          <a:ln>
            <a:solidFill>
              <a:schemeClr val="accent1"/>
            </a:solidFill>
          </a:ln>
        </p:spPr>
      </p:pic>
      <p:sp>
        <p:nvSpPr>
          <p:cNvPr id="5" name="TextBox 4"/>
          <p:cNvSpPr txBox="1"/>
          <p:nvPr/>
        </p:nvSpPr>
        <p:spPr>
          <a:xfrm>
            <a:off x="4499992" y="2708920"/>
            <a:ext cx="3744416" cy="369332"/>
          </a:xfrm>
          <a:prstGeom prst="rect">
            <a:avLst/>
          </a:prstGeom>
          <a:noFill/>
        </p:spPr>
        <p:txBody>
          <a:bodyPr wrap="square" rtlCol="0">
            <a:spAutoFit/>
          </a:bodyPr>
          <a:lstStyle/>
          <a:p>
            <a:r>
              <a:rPr lang="nl-NL" dirty="0" smtClean="0"/>
              <a:t>1968 </a:t>
            </a:r>
            <a:r>
              <a:rPr lang="nl-NL" dirty="0" smtClean="0"/>
              <a:t>Ingrid, Carla &amp; Lida in </a:t>
            </a:r>
            <a:r>
              <a:rPr lang="nl-NL" dirty="0" smtClean="0"/>
              <a:t>Austria.</a:t>
            </a:r>
            <a:endParaRPr lang="nl-NL" dirty="0"/>
          </a:p>
        </p:txBody>
      </p:sp>
      <p:pic>
        <p:nvPicPr>
          <p:cNvPr id="1027" name="Picture 3" descr="C:\P-NSV\1967 Jicin\Carla Foto's\1969 Karinthië.jpg"/>
          <p:cNvPicPr>
            <a:picLocks noChangeAspect="1" noChangeArrowheads="1"/>
          </p:cNvPicPr>
          <p:nvPr/>
        </p:nvPicPr>
        <p:blipFill>
          <a:blip r:embed="rId3" cstate="print"/>
          <a:srcRect/>
          <a:stretch>
            <a:fillRect/>
          </a:stretch>
        </p:blipFill>
        <p:spPr bwMode="auto">
          <a:xfrm>
            <a:off x="4644008" y="3573016"/>
            <a:ext cx="4176464" cy="2972831"/>
          </a:xfrm>
          <a:prstGeom prst="rect">
            <a:avLst/>
          </a:prstGeom>
          <a:noFill/>
          <a:ln>
            <a:solidFill>
              <a:schemeClr val="accent1"/>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692696"/>
            <a:ext cx="8474251" cy="50167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Until we meet again </a:t>
            </a:r>
            <a:r>
              <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between 18 &gt; 22 </a:t>
            </a:r>
            <a:r>
              <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September 2017</a:t>
            </a:r>
          </a:p>
          <a:p>
            <a:pPr algn="ctr"/>
            <a:endPar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nl-NL"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 special event at </a:t>
            </a:r>
            <a:r>
              <a:rPr lang="nl-NL"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Jicin &amp; Homele</a:t>
            </a:r>
            <a:endPar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nl-NL"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Tuesday 19 September</a:t>
            </a:r>
          </a:p>
          <a:p>
            <a:pPr algn="ctr"/>
            <a:r>
              <a:rPr lang="nl-NL"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or Saturday 22 September</a:t>
            </a:r>
            <a:endParaRPr lang="nl-NL"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Rest in Kitzingen</a:t>
            </a:r>
            <a:endParaRPr lang="nl-NL" dirty="0"/>
          </a:p>
        </p:txBody>
      </p:sp>
      <p:pic>
        <p:nvPicPr>
          <p:cNvPr id="4098" name="Picture 2" descr="C:\P-NSV\1967 Jicin\René Dias\Kitzingen.JPG"/>
          <p:cNvPicPr>
            <a:picLocks noChangeAspect="1" noChangeArrowheads="1"/>
          </p:cNvPicPr>
          <p:nvPr/>
        </p:nvPicPr>
        <p:blipFill>
          <a:blip r:embed="rId2" cstate="print"/>
          <a:srcRect/>
          <a:stretch>
            <a:fillRect/>
          </a:stretch>
        </p:blipFill>
        <p:spPr bwMode="auto">
          <a:xfrm>
            <a:off x="1115616" y="1340768"/>
            <a:ext cx="6904107" cy="517808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3990</TotalTime>
  <Words>1991</Words>
  <Application>Microsoft Office PowerPoint</Application>
  <PresentationFormat>On-screen Show (4:3)</PresentationFormat>
  <Paragraphs>484</Paragraphs>
  <Slides>81</Slides>
  <Notes>0</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Trek</vt:lpstr>
      <vt:lpstr>Two cities with a rich history</vt:lpstr>
      <vt:lpstr>50 Years of distance friendships</vt:lpstr>
      <vt:lpstr>The Students</vt:lpstr>
      <vt:lpstr>The Students</vt:lpstr>
      <vt:lpstr>The Students</vt:lpstr>
      <vt:lpstr>June 1967</vt:lpstr>
      <vt:lpstr>Departure in Nijmegen</vt:lpstr>
      <vt:lpstr>Het Dagboek</vt:lpstr>
      <vt:lpstr>Rest in Kitzingen</vt:lpstr>
      <vt:lpstr>Stay in Kitzingen</vt:lpstr>
      <vt:lpstr>The Dutch stayd at chata Homole</vt:lpstr>
      <vt:lpstr>Slide 12</vt:lpstr>
      <vt:lpstr>At Homole</vt:lpstr>
      <vt:lpstr>At homole</vt:lpstr>
      <vt:lpstr>The Restaurant</vt:lpstr>
      <vt:lpstr>Het Dagboek</vt:lpstr>
      <vt:lpstr>A walking Day in prachovske skaly</vt:lpstr>
      <vt:lpstr>A walking Day in prachovske skaly</vt:lpstr>
      <vt:lpstr>Jinolice Lake near Prachov for a quick swim</vt:lpstr>
      <vt:lpstr>Het dagboek</vt:lpstr>
      <vt:lpstr>Trip to spindleruv mlyn</vt:lpstr>
      <vt:lpstr>A day at spindleruv mlyn</vt:lpstr>
      <vt:lpstr>Spindleruv to the top at 35 celsius</vt:lpstr>
      <vt:lpstr>AT the top in Spindleruv mlyn</vt:lpstr>
      <vt:lpstr>After a hard day’s work </vt:lpstr>
      <vt:lpstr>An early morning walk at homole</vt:lpstr>
      <vt:lpstr>Het dagboek</vt:lpstr>
      <vt:lpstr>Visit at Statní Hrad castle</vt:lpstr>
      <vt:lpstr>Visit to Sychrov Castle</vt:lpstr>
      <vt:lpstr>Trip to the castles</vt:lpstr>
      <vt:lpstr>hEt dagboek</vt:lpstr>
      <vt:lpstr>On tHe Road</vt:lpstr>
      <vt:lpstr>Trip to BRNO</vt:lpstr>
      <vt:lpstr>Het dagboek</vt:lpstr>
      <vt:lpstr>PERNSTEJN Castle</vt:lpstr>
      <vt:lpstr>A day at the castles </vt:lpstr>
      <vt:lpstr>The dam of Vodni Nadrez Vir i </vt:lpstr>
      <vt:lpstr>At the dam with Eva &amp; René</vt:lpstr>
      <vt:lpstr>At the lake of Vodni Nadrez Vir I</vt:lpstr>
      <vt:lpstr>In brno after a very long trip</vt:lpstr>
      <vt:lpstr>Het dagboek</vt:lpstr>
      <vt:lpstr>A day off At camp homole</vt:lpstr>
      <vt:lpstr>In the evening: love &amp; music</vt:lpstr>
      <vt:lpstr>Het dagboek</vt:lpstr>
      <vt:lpstr>Trip to praha</vt:lpstr>
      <vt:lpstr>A day in praha (praag)</vt:lpstr>
      <vt:lpstr>Somewhere in Praha</vt:lpstr>
      <vt:lpstr>Visit to Praha</vt:lpstr>
      <vt:lpstr>Somewhere in Praha</vt:lpstr>
      <vt:lpstr>het dagboek</vt:lpstr>
      <vt:lpstr>To brno &amp; Maravsky kras</vt:lpstr>
      <vt:lpstr>Het dagboek</vt:lpstr>
      <vt:lpstr>Het dagboek</vt:lpstr>
      <vt:lpstr>goodbye Jicin 1967</vt:lpstr>
      <vt:lpstr>The departure</vt:lpstr>
      <vt:lpstr>The departure for home</vt:lpstr>
      <vt:lpstr>A stop near pilZen</vt:lpstr>
      <vt:lpstr>Jicin - We will be back in 2017</vt:lpstr>
      <vt:lpstr>In august the jicin students came to holland</vt:lpstr>
      <vt:lpstr>In august the jicin students came to the netherlands</vt:lpstr>
      <vt:lpstr>Visit to amsterdam</vt:lpstr>
      <vt:lpstr>Amsterdam - on the DAM with Lida</vt:lpstr>
      <vt:lpstr>The Delta werken in Zeeland</vt:lpstr>
      <vt:lpstr>Visit vesting naarden</vt:lpstr>
      <vt:lpstr>Bicycle tour In the papers</vt:lpstr>
      <vt:lpstr>Waiting for the 4 days of biking</vt:lpstr>
      <vt:lpstr>Two very sportive weeks</vt:lpstr>
      <vt:lpstr>In Nijmegen at the Sterrenberg</vt:lpstr>
      <vt:lpstr>Visit kröller-müller museum</vt:lpstr>
      <vt:lpstr>Visit open air museum in arnhem</vt:lpstr>
      <vt:lpstr>The Group</vt:lpstr>
      <vt:lpstr>The dutchies</vt:lpstr>
      <vt:lpstr>The dutchies</vt:lpstr>
      <vt:lpstr>The Dutchies</vt:lpstr>
      <vt:lpstr>The jicinies</vt:lpstr>
      <vt:lpstr>The jicinies</vt:lpstr>
      <vt:lpstr>Slide 77</vt:lpstr>
      <vt:lpstr>Contact information</vt:lpstr>
      <vt:lpstr>Some extra</vt:lpstr>
      <vt:lpstr>A long Friendship</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 Years of distance friendships</dc:title>
  <dc:creator>Rene</dc:creator>
  <cp:lastModifiedBy>Rene</cp:lastModifiedBy>
  <cp:revision>321</cp:revision>
  <dcterms:created xsi:type="dcterms:W3CDTF">2017-01-28T13:48:59Z</dcterms:created>
  <dcterms:modified xsi:type="dcterms:W3CDTF">2017-02-21T22:10:37Z</dcterms:modified>
</cp:coreProperties>
</file>